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oboto"/>
      <p:regular r:id="rId69"/>
      <p:bold r:id="rId70"/>
      <p:italic r:id="rId71"/>
      <p:boldItalic r:id="rId72"/>
    </p:embeddedFont>
    <p:embeddedFont>
      <p:font typeface="La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288">
          <p15:clr>
            <a:srgbClr val="9AA0A6"/>
          </p15:clr>
        </p15:guide>
        <p15:guide id="3" orient="horz" pos="101">
          <p15:clr>
            <a:srgbClr val="9AA0A6"/>
          </p15:clr>
        </p15:guide>
        <p15:guide id="4"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8" orient="horz"/>
        <p:guide pos="101" orient="horz"/>
        <p:guide pos="2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regular.fntdata"/><Relationship Id="rId72" Type="http://schemas.openxmlformats.org/officeDocument/2006/relationships/font" Target="fonts/Roboto-boldItalic.fntdata"/><Relationship Id="rId31" Type="http://schemas.openxmlformats.org/officeDocument/2006/relationships/slide" Target="slides/slide26.xml"/><Relationship Id="rId75" Type="http://schemas.openxmlformats.org/officeDocument/2006/relationships/font" Target="fonts/Lato-italic.fntdata"/><Relationship Id="rId30" Type="http://schemas.openxmlformats.org/officeDocument/2006/relationships/slide" Target="slides/slide25.xml"/><Relationship Id="rId74" Type="http://schemas.openxmlformats.org/officeDocument/2006/relationships/font" Target="fonts/Lat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Lat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f1e2bfac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f1e2bfac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d15b7e68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d15b7e68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0a3482694_2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0a3482694_2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looked at call volumes by season | month | daily | times of day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c68cd8921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c68cd8921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Orient to charts</a:t>
            </a:r>
            <a:endParaRPr/>
          </a:p>
          <a:p>
            <a:pPr indent="0" lvl="0" marL="0" rtl="0" algn="l">
              <a:spcBef>
                <a:spcPts val="0"/>
              </a:spcBef>
              <a:spcAft>
                <a:spcPts val="0"/>
              </a:spcAft>
              <a:buNone/>
            </a:pPr>
            <a:r>
              <a:rPr lang="en"/>
              <a:t>All seasons higher 2020</a:t>
            </a:r>
            <a:endParaRPr/>
          </a:p>
          <a:p>
            <a:pPr indent="0" lvl="0" marL="0" rtl="0" algn="l">
              <a:spcBef>
                <a:spcPts val="0"/>
              </a:spcBef>
              <a:spcAft>
                <a:spcPts val="0"/>
              </a:spcAft>
              <a:buNone/>
            </a:pPr>
            <a:r>
              <a:rPr lang="en"/>
              <a:t>With Fall having highest increase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c68cd89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c68cd89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Orient to chart</a:t>
            </a:r>
            <a:endParaRPr/>
          </a:p>
          <a:p>
            <a:pPr indent="0" lvl="0" marL="0" rtl="0" algn="l">
              <a:spcBef>
                <a:spcPts val="0"/>
              </a:spcBef>
              <a:spcAft>
                <a:spcPts val="0"/>
              </a:spcAft>
              <a:buNone/>
            </a:pPr>
            <a:r>
              <a:rPr lang="en"/>
              <a:t>Jan and Feb were the only months with higher volumes in 2019, beating out 2020 by a few hundred calls each</a:t>
            </a:r>
            <a:endParaRPr/>
          </a:p>
          <a:p>
            <a:pPr indent="0" lvl="0" marL="0" rtl="0" algn="l">
              <a:spcBef>
                <a:spcPts val="0"/>
              </a:spcBef>
              <a:spcAft>
                <a:spcPts val="0"/>
              </a:spcAft>
              <a:buNone/>
            </a:pPr>
            <a:r>
              <a:rPr lang="en"/>
              <a:t>We can see how much higher each month is in summer and fall</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0a3482694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0a3482694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2020 we’re going to give a high level overview of the events that happened throughout the year </a:t>
            </a:r>
            <a:endParaRPr/>
          </a:p>
          <a:p>
            <a:pPr indent="0" lvl="0" marL="0" rtl="0" algn="l">
              <a:spcBef>
                <a:spcPts val="0"/>
              </a:spcBef>
              <a:spcAft>
                <a:spcPts val="0"/>
              </a:spcAft>
              <a:buNone/>
            </a:pPr>
            <a:r>
              <a:rPr lang="en"/>
              <a:t>July  2,160</a:t>
            </a:r>
            <a:endParaRPr/>
          </a:p>
          <a:p>
            <a:pPr indent="0" lvl="0" marL="0" rtl="0" algn="l">
              <a:spcBef>
                <a:spcPts val="0"/>
              </a:spcBef>
              <a:spcAft>
                <a:spcPts val="0"/>
              </a:spcAft>
              <a:buNone/>
            </a:pPr>
            <a:r>
              <a:rPr lang="en"/>
              <a:t>Oct   2,139</a:t>
            </a:r>
            <a:endParaRPr/>
          </a:p>
          <a:p>
            <a:pPr indent="0" lvl="0" marL="0" rtl="0" algn="l">
              <a:spcBef>
                <a:spcPts val="0"/>
              </a:spcBef>
              <a:spcAft>
                <a:spcPts val="0"/>
              </a:spcAft>
              <a:buNone/>
            </a:pPr>
            <a:r>
              <a:rPr lang="en"/>
              <a:t>Aug  2,122</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0bfa6a6b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0bfa6a6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Orient to charts - Show daily volumes in march as example</a:t>
            </a:r>
            <a:endParaRPr/>
          </a:p>
          <a:p>
            <a:pPr indent="0" lvl="0" marL="0" rtl="0" algn="l">
              <a:spcBef>
                <a:spcPts val="0"/>
              </a:spcBef>
              <a:spcAft>
                <a:spcPts val="0"/>
              </a:spcAft>
              <a:buNone/>
            </a:pPr>
            <a:r>
              <a:rPr lang="en"/>
              <a:t>This slide indicates a rise in call </a:t>
            </a:r>
            <a:r>
              <a:rPr lang="en"/>
              <a:t>volume</a:t>
            </a:r>
            <a:r>
              <a:rPr lang="en"/>
              <a:t> on March 4th and March 5th due to </a:t>
            </a:r>
            <a:r>
              <a:rPr b="1" lang="en"/>
              <a:t>Tornadoes</a:t>
            </a:r>
            <a:r>
              <a:rPr b="1" lang="en"/>
              <a:t> </a:t>
            </a:r>
            <a:r>
              <a:rPr lang="en"/>
              <a:t>and severe thunderstorms</a:t>
            </a:r>
            <a:endParaRPr/>
          </a:p>
          <a:p>
            <a:pPr indent="0" lvl="0" marL="0" rtl="0" algn="l">
              <a:spcBef>
                <a:spcPts val="0"/>
              </a:spcBef>
              <a:spcAft>
                <a:spcPts val="0"/>
              </a:spcAft>
              <a:buNone/>
            </a:pPr>
            <a:r>
              <a:rPr lang="en"/>
              <a:t>	However, while we did see an increase in calls, this hold to a pattern of weekly </a:t>
            </a:r>
            <a:endParaRPr/>
          </a:p>
          <a:p>
            <a:pPr indent="0" lvl="0" marL="0" rtl="0" algn="l">
              <a:spcBef>
                <a:spcPts val="0"/>
              </a:spcBef>
              <a:spcAft>
                <a:spcPts val="0"/>
              </a:spcAft>
              <a:buNone/>
            </a:pPr>
            <a:r>
              <a:rPr lang="en"/>
              <a:t>There is another increase between July 10th and July 11th due to </a:t>
            </a:r>
            <a:r>
              <a:rPr b="1" lang="en"/>
              <a:t>another Tornado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0bfa6a6b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0bfa6a6b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we see a decrease </a:t>
            </a:r>
            <a:r>
              <a:rPr lang="en">
                <a:solidFill>
                  <a:schemeClr val="dk1"/>
                </a:solidFill>
              </a:rPr>
              <a:t>in call volume on December 25th and December 26th due to </a:t>
            </a:r>
            <a:r>
              <a:rPr b="1" lang="en">
                <a:solidFill>
                  <a:schemeClr val="dk1"/>
                </a:solidFill>
              </a:rPr>
              <a:t>service outages</a:t>
            </a:r>
            <a:r>
              <a:rPr lang="en">
                <a:solidFill>
                  <a:schemeClr val="dk1"/>
                </a:solidFill>
              </a:rPr>
              <a:t> caused by a vehicle bomb</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0a3482694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0a3482694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Orient to chart! </a:t>
            </a:r>
            <a:endParaRPr/>
          </a:p>
          <a:p>
            <a:pPr indent="0" lvl="0" marL="0" rtl="0" algn="l">
              <a:spcBef>
                <a:spcPts val="0"/>
              </a:spcBef>
              <a:spcAft>
                <a:spcPts val="0"/>
              </a:spcAft>
              <a:buNone/>
            </a:pPr>
            <a:r>
              <a:rPr lang="en"/>
              <a:t>Weekday calls: 71.58%</a:t>
            </a:r>
            <a:endParaRPr/>
          </a:p>
          <a:p>
            <a:pPr indent="0" lvl="0" marL="0" rtl="0" algn="l">
              <a:spcBef>
                <a:spcPts val="0"/>
              </a:spcBef>
              <a:spcAft>
                <a:spcPts val="0"/>
              </a:spcAft>
              <a:buNone/>
            </a:pPr>
            <a:r>
              <a:rPr lang="en"/>
              <a:t>Weekend calls: 28.41%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a40025da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a40025da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0a3482694_2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0a3482694_2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thing to highlight is the </a:t>
            </a:r>
            <a:r>
              <a:rPr lang="en"/>
              <a:t>imminent</a:t>
            </a:r>
            <a:r>
              <a:rPr lang="en"/>
              <a:t> risk category. This is something we’ll dig into more later but I wanted to highlight   Within these call volumes we found that 18% of the total time spent on calls were with imminent risk issues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d15b7e6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d15b7e6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d15b7e68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d15b7e68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figure out what to call this section.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c68cd8921_2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c68cd8921_2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c68cd8921_1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c68cd8921_1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Each Crisis Issue category has subcategories mentioned on the previous slide. Of all issue categories we found a majority of callers reported within the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Emotional state issues - Anxious/Stressed 10,094 (approx 27% of Emotional state category), Overwhelmed 5,518 (15%), Sad/Depressed 4,883 (13%)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Relationship issues - Family 4,393 (19%), Conflict with Other 3,303 (14%), Other Relationships 2,286 (10%)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Mental Health issues - Anxiety/Panic 4,300 (10%), Depression 3,478 (8%), Other Mental Health 2,195 (5%)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*could/should time be added to this one as well? -Nicole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0a3482694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0a3482694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c68cd8921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c68cd8921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 need to be much larger.</a:t>
            </a:r>
            <a:endParaRPr/>
          </a:p>
          <a:p>
            <a:pPr indent="0" lvl="0" marL="0" rtl="0" algn="l">
              <a:spcBef>
                <a:spcPts val="0"/>
              </a:spcBef>
              <a:spcAft>
                <a:spcPts val="0"/>
              </a:spcAft>
              <a:buNone/>
            </a:pPr>
            <a:r>
              <a:rPr lang="en"/>
              <a:t>Need to enter argument color = ‘#</a:t>
            </a:r>
            <a:r>
              <a:rPr lang="en">
                <a:solidFill>
                  <a:schemeClr val="dk1"/>
                </a:solidFill>
              </a:rPr>
              <a:t>53B92B’ (or one of the other colors) </a:t>
            </a:r>
            <a:r>
              <a:rPr lang="en">
                <a:solidFill>
                  <a:schemeClr val="dk1"/>
                </a:solidFill>
              </a:rPr>
              <a:t>to the plt.barh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0a3482694_27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0a3482694_27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0a3482694_2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0a3482694_2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forward we’re considering the spatial aspect of the data.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0a3482694_27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0a3482694_27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c68cd8921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c68cd8921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moving this up to other slides about out of state stuff.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c68cd892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c68cd892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Highest: TN only July 2,160			Other July/Aug 231</a:t>
            </a:r>
            <a:endParaRPr/>
          </a:p>
          <a:p>
            <a:pPr indent="0" lvl="0" marL="0" rtl="0" algn="l">
              <a:spcBef>
                <a:spcPts val="0"/>
              </a:spcBef>
              <a:spcAft>
                <a:spcPts val="0"/>
              </a:spcAft>
              <a:buNone/>
            </a:pPr>
            <a:r>
              <a:rPr lang="en"/>
              <a:t>Lowest:  TN only  Feb 1,335			Other January 55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d15b7e68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d15b7e68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c68cd8921_1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c68cd8921_1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cool. -brandon - ty brandon</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Map1: </a:t>
            </a:r>
            <a:r>
              <a:rPr lang="en">
                <a:solidFill>
                  <a:schemeClr val="dk1"/>
                </a:solidFill>
              </a:rPr>
              <a:t>The geospatial analysis begins with a visualization of where most calls are coming from. Perhaps unsurprisingly, due to the large population, most calls in 2020 came from Davidson County. However, we want to know more than where the most people live, we want to understand what communities have high rates of calls. So the second map shows the total number of calls normalized by population, with total population density below that for reference. This can tell us whether more calls are coming from relatively urban or rural communities, for example. When we do normalize by population, we see Haywood county standing out, as well as Chester, Robertson, Sumner, Jackson, Polk, and Hawkins Counties. Davidson still stands out even when we normalize.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c68cd8921_1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c68cd8921_1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cool. -brandon - ty brandon</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Map2: Next we’re looking at the total count of imminent risk calls by county. As before, Davidson county has the highest number of calls. When we normalize this by population Cheatham county really stands out, as well as some of the same counties we saw blipping before with total calls: Haywood and Chester, but this time we also see Hickman County in the mix. Davidson county is still a prominent county even after we normalize the data.</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f1e2bfac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f1e2bfac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Map3: </a:t>
            </a:r>
            <a:r>
              <a:rPr lang="en">
                <a:solidFill>
                  <a:schemeClr val="dk1"/>
                </a:solidFill>
              </a:rPr>
              <a:t>Finally, we’ll look at the total number of imminent risk issues reported over all 2020 calls by county. There could be multiple issues reported in one call, so this means that we’re looking at the complete number of imminent issue reports. We see a lot of the same patterns as before, the counties that are distinct when this is normalized all appeared in one of the other two slides: Hickman, Cheatham, Haywood, Chester, and Jackson, and Davidson Counties.</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d15b7e68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d15b7e68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figure out what to call this section.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0a3482694_27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0a3482694_27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c68cd8921_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c68cd8921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0a3482694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0a3482694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c68cd8921_3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c68cd8921_3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0a3482694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0a3482694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c68cd8921_3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c68cd8921_3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d15b7e68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d15b7e68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0a348269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0a348269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c68cd8921_3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cc68cd8921_3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0a3482694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0a3482694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0a348269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0a348269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0a3482694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0a3482694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0a348269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0a348269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0a3482694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0a3482694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d15b7e68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cd15b7e68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figure out what to call this section.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0a3482694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d0a3482694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rgbClr val="1F375D"/>
                </a:solidFill>
                <a:latin typeface="Lato"/>
                <a:ea typeface="Lato"/>
                <a:cs typeface="Lato"/>
                <a:sym typeface="Lato"/>
              </a:rPr>
              <a:t>Jen’s notes:</a:t>
            </a:r>
            <a:endParaRPr sz="1000">
              <a:solidFill>
                <a:srgbClr val="1F375D"/>
              </a:solidFill>
              <a:latin typeface="Lato"/>
              <a:ea typeface="Lato"/>
              <a:cs typeface="Lato"/>
              <a:sym typeface="Lato"/>
            </a:endParaRPr>
          </a:p>
          <a:p>
            <a:pPr indent="-292100" lvl="0" marL="457200" rtl="0" algn="l">
              <a:lnSpc>
                <a:spcPct val="115000"/>
              </a:lnSpc>
              <a:spcBef>
                <a:spcPts val="1200"/>
              </a:spcBef>
              <a:spcAft>
                <a:spcPts val="0"/>
              </a:spcAft>
              <a:buClr>
                <a:srgbClr val="1F375D"/>
              </a:buClr>
              <a:buSzPts val="1000"/>
              <a:buFont typeface="Lato"/>
              <a:buChar char="●"/>
            </a:pPr>
            <a:r>
              <a:rPr lang="en" sz="1000">
                <a:solidFill>
                  <a:srgbClr val="1F375D"/>
                </a:solidFill>
                <a:latin typeface="Lato"/>
                <a:ea typeface="Lato"/>
                <a:cs typeface="Lato"/>
                <a:sym typeface="Lato"/>
              </a:rPr>
              <a:t>Provide demographic breakdown of repeat callers</a:t>
            </a:r>
            <a:endParaRPr sz="1000">
              <a:solidFill>
                <a:srgbClr val="1F375D"/>
              </a:solidFill>
              <a:latin typeface="Lato"/>
              <a:ea typeface="Lato"/>
              <a:cs typeface="Lato"/>
              <a:sym typeface="Lato"/>
            </a:endParaRPr>
          </a:p>
          <a:p>
            <a:pPr indent="-292100" lvl="0" marL="457200" rtl="0" algn="l">
              <a:lnSpc>
                <a:spcPct val="115000"/>
              </a:lnSpc>
              <a:spcBef>
                <a:spcPts val="0"/>
              </a:spcBef>
              <a:spcAft>
                <a:spcPts val="0"/>
              </a:spcAft>
              <a:buClr>
                <a:schemeClr val="dk1"/>
              </a:buClr>
              <a:buSzPts val="1000"/>
              <a:buChar char="●"/>
            </a:pPr>
            <a:r>
              <a:rPr lang="en" sz="1000">
                <a:solidFill>
                  <a:srgbClr val="1F375D"/>
                </a:solidFill>
                <a:latin typeface="Lato"/>
                <a:ea typeface="Lato"/>
                <a:cs typeface="Lato"/>
                <a:sym typeface="Lato"/>
              </a:rPr>
              <a:t>Count of high risk calls among repeat callers v. 1 time callers</a:t>
            </a:r>
            <a:endParaRPr sz="1000">
              <a:solidFill>
                <a:srgbClr val="1F375D"/>
              </a:solidFill>
              <a:latin typeface="Lato"/>
              <a:ea typeface="Lato"/>
              <a:cs typeface="Lato"/>
              <a:sym typeface="Lato"/>
            </a:endParaRPr>
          </a:p>
          <a:p>
            <a:pPr indent="-292100" lvl="0" marL="457200" rtl="0" algn="l">
              <a:lnSpc>
                <a:spcPct val="115000"/>
              </a:lnSpc>
              <a:spcBef>
                <a:spcPts val="0"/>
              </a:spcBef>
              <a:spcAft>
                <a:spcPts val="0"/>
              </a:spcAft>
              <a:buClr>
                <a:schemeClr val="dk1"/>
              </a:buClr>
              <a:buSzPts val="1000"/>
              <a:buChar char="●"/>
            </a:pPr>
            <a:r>
              <a:rPr lang="en" sz="1000">
                <a:solidFill>
                  <a:srgbClr val="1F375D"/>
                </a:solidFill>
                <a:latin typeface="Lato"/>
                <a:ea typeface="Lato"/>
                <a:cs typeface="Lato"/>
                <a:sym typeface="Lato"/>
              </a:rPr>
              <a:t>Content of repeat callers as a whole</a:t>
            </a:r>
            <a:endParaRPr sz="1000">
              <a:solidFill>
                <a:srgbClr val="1F375D"/>
              </a:solidFill>
              <a:latin typeface="Lato"/>
              <a:ea typeface="Lato"/>
              <a:cs typeface="Lato"/>
              <a:sym typeface="Lato"/>
            </a:endParaRPr>
          </a:p>
          <a:p>
            <a:pPr indent="-292100" lvl="0" marL="457200" rtl="0" algn="l">
              <a:lnSpc>
                <a:spcPct val="115000"/>
              </a:lnSpc>
              <a:spcBef>
                <a:spcPts val="0"/>
              </a:spcBef>
              <a:spcAft>
                <a:spcPts val="0"/>
              </a:spcAft>
              <a:buClr>
                <a:schemeClr val="dk1"/>
              </a:buClr>
              <a:buSzPts val="1000"/>
              <a:buChar char="●"/>
            </a:pPr>
            <a:r>
              <a:rPr lang="en" sz="1000">
                <a:solidFill>
                  <a:srgbClr val="1F375D"/>
                </a:solidFill>
                <a:latin typeface="Lato"/>
                <a:ea typeface="Lato"/>
                <a:cs typeface="Lato"/>
                <a:sym typeface="Lato"/>
              </a:rPr>
              <a:t>Chart over all times for repeat callers (time frames - Day (hourly). Month (daily/day of week), Year (monthly))</a:t>
            </a:r>
            <a:endParaRPr sz="1000">
              <a:solidFill>
                <a:srgbClr val="1F375D"/>
              </a:solidFill>
              <a:latin typeface="Lato"/>
              <a:ea typeface="Lato"/>
              <a:cs typeface="Lato"/>
              <a:sym typeface="Lato"/>
            </a:endParaRPr>
          </a:p>
          <a:p>
            <a:pPr indent="-292100" lvl="0" marL="457200" rtl="0" algn="l">
              <a:lnSpc>
                <a:spcPct val="115000"/>
              </a:lnSpc>
              <a:spcBef>
                <a:spcPts val="0"/>
              </a:spcBef>
              <a:spcAft>
                <a:spcPts val="0"/>
              </a:spcAft>
              <a:buClr>
                <a:schemeClr val="dk1"/>
              </a:buClr>
              <a:buSzPts val="1000"/>
              <a:buChar char="●"/>
            </a:pPr>
            <a:r>
              <a:rPr lang="en" sz="1000">
                <a:solidFill>
                  <a:srgbClr val="1F375D"/>
                </a:solidFill>
                <a:latin typeface="Lato"/>
                <a:ea typeface="Lato"/>
                <a:cs typeface="Lato"/>
                <a:sym typeface="Lato"/>
              </a:rPr>
              <a:t>Look for trends in call frequency per person for the top 3-5 individuals.</a:t>
            </a:r>
            <a:endParaRPr sz="1000">
              <a:solidFill>
                <a:srgbClr val="1F375D"/>
              </a:solidFill>
              <a:latin typeface="Lato"/>
              <a:ea typeface="Lato"/>
              <a:cs typeface="Lato"/>
              <a:sym typeface="Lato"/>
            </a:endParaRPr>
          </a:p>
          <a:p>
            <a:pPr indent="-292100" lvl="0" marL="457200" rtl="0" algn="l">
              <a:lnSpc>
                <a:spcPct val="115000"/>
              </a:lnSpc>
              <a:spcBef>
                <a:spcPts val="0"/>
              </a:spcBef>
              <a:spcAft>
                <a:spcPts val="0"/>
              </a:spcAft>
              <a:buClr>
                <a:schemeClr val="dk1"/>
              </a:buClr>
              <a:buSzPts val="1000"/>
              <a:buChar char="●"/>
            </a:pPr>
            <a:r>
              <a:rPr lang="en" sz="1000">
                <a:solidFill>
                  <a:srgbClr val="1F375D"/>
                </a:solidFill>
                <a:latin typeface="Lato"/>
                <a:ea typeface="Lato"/>
                <a:cs typeface="Lato"/>
                <a:sym typeface="Lato"/>
              </a:rPr>
              <a:t>Notes:</a:t>
            </a:r>
            <a:endParaRPr sz="1000">
              <a:solidFill>
                <a:srgbClr val="1F375D"/>
              </a:solidFill>
              <a:latin typeface="Lato"/>
              <a:ea typeface="Lato"/>
              <a:cs typeface="Lato"/>
              <a:sym typeface="Lato"/>
            </a:endParaRPr>
          </a:p>
          <a:p>
            <a:pPr indent="-292100" lvl="1" marL="914400" rtl="0" algn="l">
              <a:lnSpc>
                <a:spcPct val="115000"/>
              </a:lnSpc>
              <a:spcBef>
                <a:spcPts val="0"/>
              </a:spcBef>
              <a:spcAft>
                <a:spcPts val="0"/>
              </a:spcAft>
              <a:buClr>
                <a:schemeClr val="dk1"/>
              </a:buClr>
              <a:buSzPts val="1000"/>
              <a:buChar char="○"/>
            </a:pPr>
            <a:r>
              <a:rPr lang="en" sz="1000">
                <a:solidFill>
                  <a:srgbClr val="1F375D"/>
                </a:solidFill>
                <a:latin typeface="Lato"/>
                <a:ea typeface="Lato"/>
                <a:cs typeface="Lato"/>
                <a:sym typeface="Lato"/>
              </a:rPr>
              <a:t>Would be good to know average call duration</a:t>
            </a:r>
            <a:endParaRPr sz="1000">
              <a:solidFill>
                <a:srgbClr val="1F375D"/>
              </a:solidFill>
              <a:latin typeface="Lato"/>
              <a:ea typeface="Lato"/>
              <a:cs typeface="Lato"/>
              <a:sym typeface="Lato"/>
            </a:endParaRPr>
          </a:p>
          <a:p>
            <a:pPr indent="0" lvl="0" marL="0" rtl="0" algn="l">
              <a:spcBef>
                <a:spcPts val="1200"/>
              </a:spcBef>
              <a:spcAft>
                <a:spcPts val="0"/>
              </a:spcAft>
              <a:buNone/>
            </a:pPr>
            <a:r>
              <a:t/>
            </a:r>
            <a:endParaRPr sz="10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0a3482694_3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0a3482694_3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0a348269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0a348269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c68cd8921_2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cc68cd8921_2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c68cd8921_2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cc68cd8921_2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f260598a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cf260598a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cc68cd892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cc68cd892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0a3482694_3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d0a3482694_3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d15b7e68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d15b7e68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figure out what to call this section.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cc68cd8921_1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cc68cd8921_1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c68cd8921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c68cd8921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0a3482694_1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d0a3482694_1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cc68cd8921_1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cc68cd8921_1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0a3482694_1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0a3482694_1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600"/>
              </a:spcBef>
              <a:spcAft>
                <a:spcPts val="0"/>
              </a:spcAft>
              <a:buClr>
                <a:srgbClr val="212121"/>
              </a:buClr>
              <a:buSzPts val="1200"/>
              <a:buFont typeface="Lato"/>
              <a:buChar char="●"/>
            </a:pPr>
            <a:r>
              <a:rPr lang="en" sz="1200">
                <a:solidFill>
                  <a:srgbClr val="212121"/>
                </a:solidFill>
                <a:highlight>
                  <a:schemeClr val="lt1"/>
                </a:highlight>
                <a:latin typeface="Lato"/>
                <a:ea typeface="Lato"/>
                <a:cs typeface="Lato"/>
                <a:sym typeface="Lato"/>
              </a:rPr>
              <a:t>We wanted to focus on 2020 Crisis Issues columns that highlight issues for the caller from the data given to us by FCS.</a:t>
            </a:r>
            <a:endParaRPr sz="1200">
              <a:solidFill>
                <a:srgbClr val="212121"/>
              </a:solidFill>
              <a:highlight>
                <a:schemeClr val="lt1"/>
              </a:highlight>
              <a:latin typeface="Lato"/>
              <a:ea typeface="Lato"/>
              <a:cs typeface="Lato"/>
              <a:sym typeface="Lato"/>
            </a:endParaRPr>
          </a:p>
          <a:p>
            <a:pPr indent="-304800" lvl="0" marL="457200" rtl="0" algn="l">
              <a:lnSpc>
                <a:spcPct val="150000"/>
              </a:lnSpc>
              <a:spcBef>
                <a:spcPts val="0"/>
              </a:spcBef>
              <a:spcAft>
                <a:spcPts val="0"/>
              </a:spcAft>
              <a:buClr>
                <a:srgbClr val="212121"/>
              </a:buClr>
              <a:buSzPts val="1200"/>
              <a:buFont typeface="Lato"/>
              <a:buChar char="●"/>
            </a:pPr>
            <a:r>
              <a:rPr lang="en" sz="1200">
                <a:solidFill>
                  <a:srgbClr val="212121"/>
                </a:solidFill>
                <a:highlight>
                  <a:schemeClr val="lt1"/>
                </a:highlight>
                <a:latin typeface="Lato"/>
                <a:ea typeface="Lato"/>
                <a:cs typeface="Lato"/>
                <a:sym typeface="Lato"/>
              </a:rPr>
              <a:t>Each column had a number of sub issues that the agent could select from the larger issues during each call.</a:t>
            </a:r>
            <a:endParaRPr sz="1200">
              <a:solidFill>
                <a:srgbClr val="212121"/>
              </a:solidFill>
              <a:highlight>
                <a:schemeClr val="lt1"/>
              </a:highlight>
              <a:latin typeface="Lato"/>
              <a:ea typeface="Lato"/>
              <a:cs typeface="Lato"/>
              <a:sym typeface="Lato"/>
            </a:endParaRPr>
          </a:p>
          <a:p>
            <a:pPr indent="-304800" lvl="0" marL="457200" rtl="0" algn="l">
              <a:lnSpc>
                <a:spcPct val="150000"/>
              </a:lnSpc>
              <a:spcBef>
                <a:spcPts val="0"/>
              </a:spcBef>
              <a:spcAft>
                <a:spcPts val="0"/>
              </a:spcAft>
              <a:buClr>
                <a:srgbClr val="212121"/>
              </a:buClr>
              <a:buSzPts val="1200"/>
              <a:buFont typeface="Lato"/>
              <a:buChar char="●"/>
            </a:pPr>
            <a:r>
              <a:rPr lang="en" sz="1200">
                <a:solidFill>
                  <a:srgbClr val="212121"/>
                </a:solidFill>
                <a:highlight>
                  <a:schemeClr val="lt1"/>
                </a:highlight>
                <a:latin typeface="Lato"/>
                <a:ea typeface="Lato"/>
                <a:cs typeface="Lato"/>
                <a:sym typeface="Lato"/>
              </a:rPr>
              <a:t>To accomplish this we took each of the Crisis Issues columns and separated them using a string method in python,  and then by setting each sub issue as its own respective column.</a:t>
            </a:r>
            <a:endParaRPr sz="1200">
              <a:solidFill>
                <a:srgbClr val="212121"/>
              </a:solidFill>
              <a:highlight>
                <a:schemeClr val="lt1"/>
              </a:highlight>
              <a:latin typeface="Lato"/>
              <a:ea typeface="Lato"/>
              <a:cs typeface="Lato"/>
              <a:sym typeface="Lato"/>
            </a:endParaRPr>
          </a:p>
          <a:p>
            <a:pPr indent="-304800" lvl="0" marL="457200" rtl="0" algn="l">
              <a:lnSpc>
                <a:spcPct val="150000"/>
              </a:lnSpc>
              <a:spcBef>
                <a:spcPts val="0"/>
              </a:spcBef>
              <a:spcAft>
                <a:spcPts val="0"/>
              </a:spcAft>
              <a:buClr>
                <a:srgbClr val="212121"/>
              </a:buClr>
              <a:buSzPts val="1200"/>
              <a:buFont typeface="Lato"/>
              <a:buChar char="●"/>
            </a:pPr>
            <a:r>
              <a:rPr lang="en" sz="1200">
                <a:solidFill>
                  <a:srgbClr val="212121"/>
                </a:solidFill>
                <a:highlight>
                  <a:schemeClr val="lt1"/>
                </a:highlight>
                <a:latin typeface="Lato"/>
                <a:ea typeface="Lato"/>
                <a:cs typeface="Lato"/>
                <a:sym typeface="Lato"/>
              </a:rPr>
              <a:t>The columns denote values of 1 when the issues were present and values of 0 when they were not in each call.</a:t>
            </a:r>
            <a:endParaRPr sz="1200">
              <a:solidFill>
                <a:srgbClr val="212121"/>
              </a:solidFill>
              <a:highlight>
                <a:schemeClr val="lt1"/>
              </a:highlight>
              <a:latin typeface="Lato"/>
              <a:ea typeface="Lato"/>
              <a:cs typeface="Lato"/>
              <a:sym typeface="Lato"/>
            </a:endParaRPr>
          </a:p>
          <a:p>
            <a:pPr indent="-304800" lvl="0" marL="457200" rtl="0" algn="l">
              <a:lnSpc>
                <a:spcPct val="150000"/>
              </a:lnSpc>
              <a:spcBef>
                <a:spcPts val="0"/>
              </a:spcBef>
              <a:spcAft>
                <a:spcPts val="0"/>
              </a:spcAft>
              <a:buClr>
                <a:srgbClr val="212121"/>
              </a:buClr>
              <a:buSzPts val="1200"/>
              <a:buFont typeface="Lato"/>
              <a:buChar char="●"/>
            </a:pPr>
            <a:r>
              <a:rPr lang="en" sz="1200">
                <a:solidFill>
                  <a:srgbClr val="212121"/>
                </a:solidFill>
                <a:highlight>
                  <a:schemeClr val="lt1"/>
                </a:highlight>
                <a:latin typeface="Lato"/>
                <a:ea typeface="Lato"/>
                <a:cs typeface="Lato"/>
                <a:sym typeface="Lato"/>
              </a:rPr>
              <a:t>We then added totals columns for each sub issue and two columns to show if the calls were of IR and how many IR issues were present in each call.</a:t>
            </a:r>
            <a:endParaRPr sz="1200">
              <a:solidFill>
                <a:srgbClr val="212121"/>
              </a:solidFill>
              <a:highlight>
                <a:schemeClr val="lt1"/>
              </a:highlight>
              <a:latin typeface="Lato"/>
              <a:ea typeface="Lato"/>
              <a:cs typeface="Lato"/>
              <a:sym typeface="Lato"/>
            </a:endParaRPr>
          </a:p>
          <a:p>
            <a:pPr indent="-304800" lvl="0" marL="457200" rtl="0" algn="l">
              <a:lnSpc>
                <a:spcPct val="150000"/>
              </a:lnSpc>
              <a:spcBef>
                <a:spcPts val="0"/>
              </a:spcBef>
              <a:spcAft>
                <a:spcPts val="0"/>
              </a:spcAft>
              <a:buClr>
                <a:srgbClr val="212121"/>
              </a:buClr>
              <a:buSzPts val="1200"/>
              <a:buFont typeface="Lato"/>
              <a:buChar char="●"/>
            </a:pPr>
            <a:r>
              <a:rPr lang="en" sz="1200">
                <a:solidFill>
                  <a:srgbClr val="212121"/>
                </a:solidFill>
                <a:highlight>
                  <a:schemeClr val="lt1"/>
                </a:highlight>
                <a:latin typeface="Lato"/>
                <a:ea typeface="Lato"/>
                <a:cs typeface="Lato"/>
                <a:sym typeface="Lato"/>
              </a:rPr>
              <a:t>This allowed us ability for a  deeper analysis to find trends in areas we felt we could use to help FCS target additional funding.</a:t>
            </a:r>
            <a:endParaRPr sz="9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d15b7e68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cd15b7e68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cf1e2bfac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cf1e2bfac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cf1e2bfac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cf1e2bfac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d15b7e68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d15b7e68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0a3482694_1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0a3482694_1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0a3482694_1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0a3482694_1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d15b7e68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d15b7e68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600"/>
              <a:buFont typeface="Roboto"/>
              <a:buNone/>
              <a:defRPr b="1" sz="2600">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600"/>
              <a:buFont typeface="Roboto"/>
              <a:buNone/>
              <a:defRPr sz="2600">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600"/>
              <a:buFont typeface="Roboto"/>
              <a:buNone/>
              <a:defRPr sz="26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26.png"/><Relationship Id="rId5" Type="http://schemas.openxmlformats.org/officeDocument/2006/relationships/image" Target="../media/image36.png"/><Relationship Id="rId6"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5.png"/><Relationship Id="rId4" Type="http://schemas.openxmlformats.org/officeDocument/2006/relationships/image" Target="../media/image45.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44.png"/><Relationship Id="rId5"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9.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8.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75.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1.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74.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144925" y="152400"/>
            <a:ext cx="6854150" cy="2976500"/>
          </a:xfrm>
          <a:prstGeom prst="rect">
            <a:avLst/>
          </a:prstGeom>
          <a:noFill/>
          <a:ln>
            <a:noFill/>
          </a:ln>
        </p:spPr>
      </p:pic>
      <p:sp>
        <p:nvSpPr>
          <p:cNvPr id="55" name="Google Shape;55;p13"/>
          <p:cNvSpPr txBox="1"/>
          <p:nvPr/>
        </p:nvSpPr>
        <p:spPr>
          <a:xfrm>
            <a:off x="413250" y="3210075"/>
            <a:ext cx="84201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accent2"/>
                </a:solidFill>
              </a:rPr>
              <a:t>FCS 2020 Crisis </a:t>
            </a:r>
            <a:r>
              <a:rPr b="1" lang="en" sz="2600">
                <a:solidFill>
                  <a:schemeClr val="accent2"/>
                </a:solidFill>
              </a:rPr>
              <a:t>Call Analysis</a:t>
            </a:r>
            <a:endParaRPr b="1" sz="2600">
              <a:solidFill>
                <a:schemeClr val="accent2"/>
              </a:solidFill>
            </a:endParaRPr>
          </a:p>
          <a:p>
            <a:pPr indent="0" lvl="0" marL="0" rtl="0" algn="ctr">
              <a:spcBef>
                <a:spcPts val="0"/>
              </a:spcBef>
              <a:spcAft>
                <a:spcPts val="0"/>
              </a:spcAft>
              <a:buNone/>
            </a:pPr>
            <a:r>
              <a:rPr lang="en" sz="1600">
                <a:solidFill>
                  <a:schemeClr val="accent2"/>
                </a:solidFill>
                <a:latin typeface="Lato"/>
                <a:ea typeface="Lato"/>
                <a:cs typeface="Lato"/>
                <a:sym typeface="Lato"/>
              </a:rPr>
              <a:t>DDA-3</a:t>
            </a:r>
            <a:endParaRPr sz="1600">
              <a:solidFill>
                <a:schemeClr val="accent2"/>
              </a:solidFill>
              <a:latin typeface="Lato"/>
              <a:ea typeface="Lato"/>
              <a:cs typeface="Lato"/>
              <a:sym typeface="Lato"/>
            </a:endParaRPr>
          </a:p>
          <a:p>
            <a:pPr indent="0" lvl="0" marL="0" rtl="0" algn="ctr">
              <a:spcBef>
                <a:spcPts val="0"/>
              </a:spcBef>
              <a:spcAft>
                <a:spcPts val="0"/>
              </a:spcAft>
              <a:buNone/>
            </a:pPr>
            <a:r>
              <a:rPr lang="en" sz="1600">
                <a:solidFill>
                  <a:schemeClr val="accent2"/>
                </a:solidFill>
                <a:latin typeface="Lato"/>
                <a:ea typeface="Lato"/>
                <a:cs typeface="Lato"/>
                <a:sym typeface="Lato"/>
              </a:rPr>
              <a:t>April 13, 2021</a:t>
            </a:r>
            <a:endParaRPr sz="1600">
              <a:solidFill>
                <a:schemeClr val="accent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5C7C"/>
        </a:solidFill>
      </p:bgPr>
    </p:bg>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Analysis by Time</a:t>
            </a:r>
            <a:endParaRPr b="1">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457200" y="4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Key Considerations</a:t>
            </a:r>
            <a:endParaRPr b="1" sz="2620">
              <a:solidFill>
                <a:schemeClr val="accent2"/>
              </a:solidFill>
              <a:latin typeface="Roboto"/>
              <a:ea typeface="Roboto"/>
              <a:cs typeface="Roboto"/>
              <a:sym typeface="Roboto"/>
            </a:endParaRPr>
          </a:p>
        </p:txBody>
      </p:sp>
      <p:sp>
        <p:nvSpPr>
          <p:cNvPr id="118" name="Google Shape;118;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Identify peaks in call volume based on:</a:t>
            </a:r>
            <a:endParaRPr sz="1600">
              <a:solidFill>
                <a:schemeClr val="accent2"/>
              </a:solidFill>
              <a:latin typeface="Lato"/>
              <a:ea typeface="Lato"/>
              <a:cs typeface="Lato"/>
              <a:sym typeface="Lato"/>
            </a:endParaRPr>
          </a:p>
          <a:p>
            <a:pPr indent="-330200" lvl="1" marL="9144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Season</a:t>
            </a:r>
            <a:endParaRPr sz="1600">
              <a:solidFill>
                <a:schemeClr val="accent2"/>
              </a:solidFill>
              <a:latin typeface="Lato"/>
              <a:ea typeface="Lato"/>
              <a:cs typeface="Lato"/>
              <a:sym typeface="Lato"/>
            </a:endParaRPr>
          </a:p>
          <a:p>
            <a:pPr indent="-330200" lvl="1" marL="9144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Holidays or current events</a:t>
            </a:r>
            <a:endParaRPr sz="1600">
              <a:solidFill>
                <a:schemeClr val="accent2"/>
              </a:solidFill>
              <a:latin typeface="Lato"/>
              <a:ea typeface="Lato"/>
              <a:cs typeface="Lato"/>
              <a:sym typeface="Lato"/>
            </a:endParaRPr>
          </a:p>
          <a:p>
            <a:pPr indent="-330200" lvl="1" marL="9144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Times of day</a:t>
            </a:r>
            <a:endParaRPr sz="1600">
              <a:solidFill>
                <a:schemeClr val="accent2"/>
              </a:solidFill>
              <a:latin typeface="Lato"/>
              <a:ea typeface="Lato"/>
              <a:cs typeface="Lato"/>
              <a:sym typeface="Lato"/>
            </a:endParaRPr>
          </a:p>
          <a:p>
            <a:pPr indent="-330200" lvl="1" marL="9144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Days of week</a:t>
            </a:r>
            <a:endParaRPr sz="1600">
              <a:solidFill>
                <a:schemeClr val="accent2"/>
              </a:solidFill>
              <a:latin typeface="Lato"/>
              <a:ea typeface="Lato"/>
              <a:cs typeface="Lato"/>
              <a:sym typeface="Lato"/>
            </a:endParaRPr>
          </a:p>
          <a:p>
            <a:pPr indent="0" lvl="0" marL="0" rtl="0" algn="l">
              <a:lnSpc>
                <a:spcPct val="115000"/>
              </a:lnSpc>
              <a:spcBef>
                <a:spcPts val="0"/>
              </a:spcBef>
              <a:spcAft>
                <a:spcPts val="0"/>
              </a:spcAft>
              <a:buNone/>
            </a:pPr>
            <a:r>
              <a:t/>
            </a:r>
            <a:endParaRPr sz="1600">
              <a:solidFill>
                <a:schemeClr val="accent2"/>
              </a:solidFill>
              <a:latin typeface="Lato"/>
              <a:ea typeface="Lato"/>
              <a:cs typeface="Lato"/>
              <a:sym typeface="Lato"/>
            </a:endParaRPr>
          </a:p>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Compare 2020 call volume to 2019</a:t>
            </a:r>
            <a:endParaRPr sz="1600">
              <a:solidFill>
                <a:schemeClr val="accent2"/>
              </a:solidFill>
              <a:latin typeface="Lato"/>
              <a:ea typeface="Lato"/>
              <a:cs typeface="Lato"/>
              <a:sym typeface="Lato"/>
            </a:endParaRPr>
          </a:p>
          <a:p>
            <a:pPr indent="0" lvl="0" marL="457200" rtl="0" algn="l">
              <a:lnSpc>
                <a:spcPct val="115000"/>
              </a:lnSpc>
              <a:spcBef>
                <a:spcPts val="0"/>
              </a:spcBef>
              <a:spcAft>
                <a:spcPts val="0"/>
              </a:spcAft>
              <a:buNone/>
            </a:pPr>
            <a:r>
              <a:t/>
            </a:r>
            <a:endParaRPr sz="1600">
              <a:solidFill>
                <a:schemeClr val="accent2"/>
              </a:solidFill>
              <a:latin typeface="Lato"/>
              <a:ea typeface="Lato"/>
              <a:cs typeface="Lato"/>
              <a:sym typeface="Lato"/>
            </a:endParaRPr>
          </a:p>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Examine imminent risk call volume</a:t>
            </a:r>
            <a:endParaRPr sz="1600">
              <a:solidFill>
                <a:schemeClr val="accent2"/>
              </a:solidFill>
              <a:latin typeface="Lato"/>
              <a:ea typeface="Lato"/>
              <a:cs typeface="Lato"/>
              <a:sym typeface="Lato"/>
            </a:endParaRPr>
          </a:p>
        </p:txBody>
      </p:sp>
      <p:pic>
        <p:nvPicPr>
          <p:cNvPr id="119" name="Google Shape;119;p23"/>
          <p:cNvPicPr preferRelativeResize="0"/>
          <p:nvPr/>
        </p:nvPicPr>
        <p:blipFill>
          <a:blip r:embed="rId3">
            <a:alphaModFix/>
          </a:blip>
          <a:stretch>
            <a:fillRect/>
          </a:stretch>
        </p:blipFill>
        <p:spPr>
          <a:xfrm>
            <a:off x="5029326" y="1002173"/>
            <a:ext cx="3146474" cy="3139150"/>
          </a:xfrm>
          <a:prstGeom prst="rect">
            <a:avLst/>
          </a:prstGeom>
          <a:noFill/>
          <a:ln>
            <a:noFill/>
          </a:ln>
        </p:spPr>
      </p:pic>
      <p:pic>
        <p:nvPicPr>
          <p:cNvPr id="120" name="Google Shape;120;p23"/>
          <p:cNvPicPr preferRelativeResize="0"/>
          <p:nvPr/>
        </p:nvPicPr>
        <p:blipFill>
          <a:blip r:embed="rId4">
            <a:alphaModFix/>
          </a:blip>
          <a:stretch>
            <a:fillRect/>
          </a:stretch>
        </p:blipFill>
        <p:spPr>
          <a:xfrm>
            <a:off x="4384875" y="457200"/>
            <a:ext cx="4435375" cy="4466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2"/>
                </a:solidFill>
                <a:latin typeface="Roboto"/>
                <a:ea typeface="Roboto"/>
                <a:cs typeface="Roboto"/>
                <a:sym typeface="Roboto"/>
              </a:rPr>
              <a:t>Calls by Season 2019 vs 2020</a:t>
            </a:r>
            <a:endParaRPr b="1" sz="2600">
              <a:solidFill>
                <a:schemeClr val="accent2"/>
              </a:solidFill>
              <a:latin typeface="Roboto"/>
              <a:ea typeface="Roboto"/>
              <a:cs typeface="Roboto"/>
              <a:sym typeface="Roboto"/>
            </a:endParaRPr>
          </a:p>
        </p:txBody>
      </p:sp>
      <p:pic>
        <p:nvPicPr>
          <p:cNvPr id="126" name="Google Shape;126;p24"/>
          <p:cNvPicPr preferRelativeResize="0"/>
          <p:nvPr/>
        </p:nvPicPr>
        <p:blipFill>
          <a:blip r:embed="rId3">
            <a:alphaModFix/>
          </a:blip>
          <a:stretch>
            <a:fillRect/>
          </a:stretch>
        </p:blipFill>
        <p:spPr>
          <a:xfrm>
            <a:off x="4516525" y="1247775"/>
            <a:ext cx="3762375" cy="2647950"/>
          </a:xfrm>
          <a:prstGeom prst="rect">
            <a:avLst/>
          </a:prstGeom>
          <a:noFill/>
          <a:ln>
            <a:noFill/>
          </a:ln>
        </p:spPr>
      </p:pic>
      <p:sp>
        <p:nvSpPr>
          <p:cNvPr id="127" name="Google Shape;127;p24"/>
          <p:cNvSpPr/>
          <p:nvPr/>
        </p:nvSpPr>
        <p:spPr>
          <a:xfrm>
            <a:off x="1107175" y="3975100"/>
            <a:ext cx="7245900" cy="917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lnSpc>
                <a:spcPct val="100000"/>
              </a:lnSpc>
              <a:spcBef>
                <a:spcPts val="0"/>
              </a:spcBef>
              <a:spcAft>
                <a:spcPts val="0"/>
              </a:spcAft>
              <a:buNone/>
            </a:pPr>
            <a:r>
              <a:rPr lang="en" sz="1600">
                <a:solidFill>
                  <a:schemeClr val="accent2"/>
                </a:solidFill>
                <a:latin typeface="Lato"/>
                <a:ea typeface="Lato"/>
                <a:cs typeface="Lato"/>
                <a:sym typeface="Lato"/>
              </a:rPr>
              <a:t>All seasons in 2020 had higher number of calls compared to 2019</a:t>
            </a:r>
            <a:endParaRPr sz="1600">
              <a:solidFill>
                <a:schemeClr val="accent2"/>
              </a:solidFill>
              <a:latin typeface="Lato"/>
              <a:ea typeface="Lato"/>
              <a:cs typeface="Lato"/>
              <a:sym typeface="Lato"/>
            </a:endParaRPr>
          </a:p>
          <a:p>
            <a:pPr indent="0" lvl="0" marL="914400" rtl="0" algn="l">
              <a:lnSpc>
                <a:spcPct val="100000"/>
              </a:lnSpc>
              <a:spcBef>
                <a:spcPts val="1200"/>
              </a:spcBef>
              <a:spcAft>
                <a:spcPts val="1200"/>
              </a:spcAft>
              <a:buNone/>
            </a:pPr>
            <a:r>
              <a:rPr lang="en" sz="1600">
                <a:solidFill>
                  <a:schemeClr val="accent2"/>
                </a:solidFill>
                <a:latin typeface="Lato"/>
                <a:ea typeface="Lato"/>
                <a:cs typeface="Lato"/>
                <a:sym typeface="Lato"/>
              </a:rPr>
              <a:t>Fall </a:t>
            </a:r>
            <a:r>
              <a:rPr lang="en" sz="1600">
                <a:solidFill>
                  <a:schemeClr val="accent2"/>
                </a:solidFill>
                <a:latin typeface="Lato"/>
                <a:ea typeface="Lato"/>
                <a:cs typeface="Lato"/>
                <a:sym typeface="Lato"/>
              </a:rPr>
              <a:t>2020 had </a:t>
            </a:r>
            <a:r>
              <a:rPr b="1" lang="en" sz="2000">
                <a:solidFill>
                  <a:schemeClr val="accent2"/>
                </a:solidFill>
                <a:latin typeface="Lato"/>
                <a:ea typeface="Lato"/>
                <a:cs typeface="Lato"/>
                <a:sym typeface="Lato"/>
              </a:rPr>
              <a:t>69%</a:t>
            </a:r>
            <a:r>
              <a:rPr lang="en" sz="1600">
                <a:solidFill>
                  <a:schemeClr val="accent2"/>
                </a:solidFill>
                <a:latin typeface="Lato"/>
                <a:ea typeface="Lato"/>
                <a:cs typeface="Lato"/>
                <a:sym typeface="Lato"/>
              </a:rPr>
              <a:t> increase in calls compared to Fall 2019</a:t>
            </a:r>
            <a:endParaRPr b="1" sz="1600">
              <a:solidFill>
                <a:schemeClr val="accent2"/>
              </a:solidFill>
              <a:latin typeface="Lato"/>
              <a:ea typeface="Lato"/>
              <a:cs typeface="Lato"/>
              <a:sym typeface="Lato"/>
            </a:endParaRPr>
          </a:p>
        </p:txBody>
      </p:sp>
      <p:sp>
        <p:nvSpPr>
          <p:cNvPr id="128" name="Google Shape;128;p24"/>
          <p:cNvSpPr/>
          <p:nvPr/>
        </p:nvSpPr>
        <p:spPr>
          <a:xfrm>
            <a:off x="5314275" y="487400"/>
            <a:ext cx="3114300" cy="681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1150" lvl="0" marL="457200" rtl="0" algn="l">
              <a:spcBef>
                <a:spcPts val="0"/>
              </a:spcBef>
              <a:spcAft>
                <a:spcPts val="0"/>
              </a:spcAft>
              <a:buClr>
                <a:schemeClr val="accent2"/>
              </a:buClr>
              <a:buSzPts val="1300"/>
              <a:buFont typeface="Lato"/>
              <a:buChar char="●"/>
            </a:pPr>
            <a:r>
              <a:rPr lang="en" sz="1300">
                <a:solidFill>
                  <a:schemeClr val="accent2"/>
                </a:solidFill>
                <a:latin typeface="Lato"/>
                <a:ea typeface="Lato"/>
                <a:cs typeface="Lato"/>
                <a:sym typeface="Lato"/>
              </a:rPr>
              <a:t>Death of Kobe Bryant</a:t>
            </a:r>
            <a:endParaRPr sz="1300">
              <a:solidFill>
                <a:schemeClr val="accent2"/>
              </a:solidFill>
              <a:latin typeface="Lato"/>
              <a:ea typeface="Lato"/>
              <a:cs typeface="Lato"/>
              <a:sym typeface="Lato"/>
            </a:endParaRPr>
          </a:p>
          <a:p>
            <a:pPr indent="-311150" lvl="0" marL="457200" rtl="0" algn="l">
              <a:spcBef>
                <a:spcPts val="0"/>
              </a:spcBef>
              <a:spcAft>
                <a:spcPts val="0"/>
              </a:spcAft>
              <a:buClr>
                <a:schemeClr val="accent2"/>
              </a:buClr>
              <a:buSzPts val="1300"/>
              <a:buFont typeface="Lato"/>
              <a:buChar char="●"/>
            </a:pPr>
            <a:r>
              <a:rPr lang="en" sz="1300">
                <a:solidFill>
                  <a:schemeClr val="accent2"/>
                </a:solidFill>
                <a:latin typeface="Lato"/>
                <a:ea typeface="Lato"/>
                <a:cs typeface="Lato"/>
                <a:sym typeface="Lato"/>
              </a:rPr>
              <a:t>First US case of COVID-19</a:t>
            </a:r>
            <a:endParaRPr sz="1300">
              <a:solidFill>
                <a:schemeClr val="accent2"/>
              </a:solidFill>
              <a:latin typeface="Lato"/>
              <a:ea typeface="Lato"/>
              <a:cs typeface="Lato"/>
              <a:sym typeface="Lato"/>
            </a:endParaRPr>
          </a:p>
          <a:p>
            <a:pPr indent="-311150" lvl="0" marL="457200" rtl="0" algn="l">
              <a:spcBef>
                <a:spcPts val="0"/>
              </a:spcBef>
              <a:spcAft>
                <a:spcPts val="0"/>
              </a:spcAft>
              <a:buClr>
                <a:schemeClr val="accent2"/>
              </a:buClr>
              <a:buSzPts val="1300"/>
              <a:buFont typeface="Lato"/>
              <a:buChar char="●"/>
            </a:pPr>
            <a:r>
              <a:rPr lang="en" sz="1300">
                <a:solidFill>
                  <a:schemeClr val="accent2"/>
                </a:solidFill>
                <a:latin typeface="Lato"/>
                <a:ea typeface="Lato"/>
                <a:cs typeface="Lato"/>
                <a:sym typeface="Lato"/>
              </a:rPr>
              <a:t>Beginning of election year </a:t>
            </a:r>
            <a:endParaRPr sz="1300">
              <a:solidFill>
                <a:schemeClr val="accent2"/>
              </a:solidFill>
              <a:latin typeface="Lato"/>
              <a:ea typeface="Lato"/>
              <a:cs typeface="Lato"/>
              <a:sym typeface="Lato"/>
            </a:endParaRPr>
          </a:p>
        </p:txBody>
      </p:sp>
      <p:cxnSp>
        <p:nvCxnSpPr>
          <p:cNvPr id="129" name="Google Shape;129;p24"/>
          <p:cNvCxnSpPr/>
          <p:nvPr/>
        </p:nvCxnSpPr>
        <p:spPr>
          <a:xfrm>
            <a:off x="5475025" y="1175375"/>
            <a:ext cx="9900" cy="853800"/>
          </a:xfrm>
          <a:prstGeom prst="straightConnector1">
            <a:avLst/>
          </a:prstGeom>
          <a:noFill/>
          <a:ln cap="flat" cmpd="sng" w="9525">
            <a:solidFill>
              <a:schemeClr val="dk2"/>
            </a:solidFill>
            <a:prstDash val="solid"/>
            <a:round/>
            <a:headEnd len="med" w="med" type="none"/>
            <a:tailEnd len="med" w="med" type="triangle"/>
          </a:ln>
        </p:spPr>
      </p:cxnSp>
      <p:pic>
        <p:nvPicPr>
          <p:cNvPr id="130" name="Google Shape;130;p24"/>
          <p:cNvPicPr preferRelativeResize="0"/>
          <p:nvPr/>
        </p:nvPicPr>
        <p:blipFill>
          <a:blip r:embed="rId4">
            <a:alphaModFix/>
          </a:blip>
          <a:stretch>
            <a:fillRect/>
          </a:stretch>
        </p:blipFill>
        <p:spPr>
          <a:xfrm>
            <a:off x="457200" y="1247775"/>
            <a:ext cx="3629025" cy="251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latin typeface="Roboto"/>
                <a:ea typeface="Roboto"/>
                <a:cs typeface="Roboto"/>
                <a:sym typeface="Roboto"/>
              </a:rPr>
              <a:t>Call Volume 2019 vs. 2020</a:t>
            </a:r>
            <a:endParaRPr b="1">
              <a:solidFill>
                <a:schemeClr val="accent2"/>
              </a:solidFill>
              <a:latin typeface="Roboto"/>
              <a:ea typeface="Roboto"/>
              <a:cs typeface="Roboto"/>
              <a:sym typeface="Roboto"/>
            </a:endParaRPr>
          </a:p>
        </p:txBody>
      </p:sp>
      <p:sp>
        <p:nvSpPr>
          <p:cNvPr id="136" name="Google Shape;136;p25"/>
          <p:cNvSpPr txBox="1"/>
          <p:nvPr/>
        </p:nvSpPr>
        <p:spPr>
          <a:xfrm>
            <a:off x="198800" y="937500"/>
            <a:ext cx="2376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2020 call volume greatly exceeded 2019 call volume from March through December.</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Increased call volume was not tied to discrete events, but rather increased throughout 2020 from March onward</a:t>
            </a:r>
            <a:endParaRPr sz="1600">
              <a:latin typeface="Lato"/>
              <a:ea typeface="Lato"/>
              <a:cs typeface="Lato"/>
              <a:sym typeface="Lato"/>
            </a:endParaRPr>
          </a:p>
        </p:txBody>
      </p:sp>
      <p:pic>
        <p:nvPicPr>
          <p:cNvPr id="137" name="Google Shape;137;p25"/>
          <p:cNvPicPr preferRelativeResize="0"/>
          <p:nvPr/>
        </p:nvPicPr>
        <p:blipFill>
          <a:blip r:embed="rId3">
            <a:alphaModFix/>
          </a:blip>
          <a:stretch>
            <a:fillRect/>
          </a:stretch>
        </p:blipFill>
        <p:spPr>
          <a:xfrm>
            <a:off x="2725375" y="677263"/>
            <a:ext cx="6253075" cy="41531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720450" y="132450"/>
            <a:ext cx="7561401" cy="5040925"/>
          </a:xfrm>
          <a:prstGeom prst="rect">
            <a:avLst/>
          </a:prstGeom>
          <a:noFill/>
          <a:ln>
            <a:noFill/>
          </a:ln>
        </p:spPr>
      </p:pic>
      <p:sp>
        <p:nvSpPr>
          <p:cNvPr id="143" name="Google Shape;143;p26"/>
          <p:cNvSpPr txBox="1"/>
          <p:nvPr/>
        </p:nvSpPr>
        <p:spPr>
          <a:xfrm>
            <a:off x="1568950" y="668000"/>
            <a:ext cx="1786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latin typeface="Lato"/>
              <a:ea typeface="Lato"/>
              <a:cs typeface="Lato"/>
              <a:sym typeface="Lato"/>
            </a:endParaRPr>
          </a:p>
        </p:txBody>
      </p:sp>
      <p:sp>
        <p:nvSpPr>
          <p:cNvPr id="144" name="Google Shape;144;p26"/>
          <p:cNvSpPr txBox="1"/>
          <p:nvPr/>
        </p:nvSpPr>
        <p:spPr>
          <a:xfrm>
            <a:off x="1619075" y="1265825"/>
            <a:ext cx="2003100" cy="246300"/>
          </a:xfrm>
          <a:prstGeom prst="rect">
            <a:avLst/>
          </a:prstGeom>
          <a:noFill/>
          <a:ln>
            <a:noFill/>
          </a:ln>
          <a:effectLst>
            <a:outerShdw blurRad="57150" rotWithShape="0" algn="bl" dir="5400000" dist="19050">
              <a:schemeClr val="dk1">
                <a:alpha val="50000"/>
              </a:scheme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sz="400">
              <a:latin typeface="Lato"/>
              <a:ea typeface="Lato"/>
              <a:cs typeface="Lato"/>
              <a:sym typeface="Lato"/>
            </a:endParaRPr>
          </a:p>
        </p:txBody>
      </p:sp>
      <p:sp>
        <p:nvSpPr>
          <p:cNvPr id="145" name="Google Shape;145;p26"/>
          <p:cNvSpPr txBox="1"/>
          <p:nvPr/>
        </p:nvSpPr>
        <p:spPr>
          <a:xfrm>
            <a:off x="4382425" y="2689063"/>
            <a:ext cx="1109700" cy="461700"/>
          </a:xfrm>
          <a:prstGeom prst="rect">
            <a:avLst/>
          </a:prstGeom>
          <a:solidFill>
            <a:schemeClr val="lt1"/>
          </a:solidFill>
          <a:ln cap="flat" cmpd="sng" w="9525">
            <a:solidFill>
              <a:schemeClr val="accent2"/>
            </a:solidFill>
            <a:prstDash val="solid"/>
            <a:round/>
            <a:headEnd len="sm" w="sm" type="none"/>
            <a:tailEnd len="sm" w="sm" type="none"/>
          </a:ln>
          <a:effectLst>
            <a:outerShdw blurRad="57150" rotWithShape="0" algn="bl" dir="5400000" dist="19050">
              <a:srgbClr val="FF99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Covid ongoing</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Protests ongoing</a:t>
            </a:r>
            <a:endParaRPr sz="900">
              <a:latin typeface="Lato"/>
              <a:ea typeface="Lato"/>
              <a:cs typeface="Lato"/>
              <a:sym typeface="Lato"/>
            </a:endParaRPr>
          </a:p>
        </p:txBody>
      </p:sp>
      <p:sp>
        <p:nvSpPr>
          <p:cNvPr id="146" name="Google Shape;146;p26"/>
          <p:cNvSpPr txBox="1"/>
          <p:nvPr/>
        </p:nvSpPr>
        <p:spPr>
          <a:xfrm>
            <a:off x="4898175" y="3342650"/>
            <a:ext cx="2421600" cy="1015800"/>
          </a:xfrm>
          <a:prstGeom prst="rect">
            <a:avLst/>
          </a:prstGeom>
          <a:solidFill>
            <a:schemeClr val="lt1"/>
          </a:solidFill>
          <a:ln cap="flat" cmpd="sng" w="9525">
            <a:solidFill>
              <a:schemeClr val="accent2"/>
            </a:solidFill>
            <a:prstDash val="solid"/>
            <a:round/>
            <a:headEnd len="sm" w="sm" type="none"/>
            <a:tailEnd len="sm" w="sm" type="none"/>
          </a:ln>
          <a:effectLst>
            <a:outerShdw blurRad="57150" rotWithShape="0" algn="bl" dir="5400000" dist="19050">
              <a:srgbClr val="FF99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September 29 - First Presidential Debate</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Election Season in full swing</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October 2nd - President contracts Covid19</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October 22nd - Second Presidential Debate</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Still Protests</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Still Covid</a:t>
            </a:r>
            <a:endParaRPr sz="900">
              <a:latin typeface="Lato"/>
              <a:ea typeface="Lato"/>
              <a:cs typeface="Lato"/>
              <a:sym typeface="Lato"/>
            </a:endParaRPr>
          </a:p>
        </p:txBody>
      </p:sp>
      <p:sp>
        <p:nvSpPr>
          <p:cNvPr id="147" name="Google Shape;147;p26"/>
          <p:cNvSpPr txBox="1"/>
          <p:nvPr/>
        </p:nvSpPr>
        <p:spPr>
          <a:xfrm>
            <a:off x="5492125" y="1429050"/>
            <a:ext cx="2177400" cy="461700"/>
          </a:xfrm>
          <a:prstGeom prst="rect">
            <a:avLst/>
          </a:prstGeom>
          <a:solidFill>
            <a:schemeClr val="lt1"/>
          </a:solidFill>
          <a:ln cap="flat" cmpd="sng" w="9525">
            <a:solidFill>
              <a:schemeClr val="accent2"/>
            </a:solidFill>
            <a:prstDash val="solid"/>
            <a:round/>
            <a:headEnd len="sm" w="sm" type="none"/>
            <a:tailEnd len="sm" w="sm" type="none"/>
          </a:ln>
          <a:effectLst>
            <a:outerShdw blurRad="57150" rotWithShape="0" algn="bl" dir="5400000" dist="19050">
              <a:srgbClr val="FF99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November 4th - Presidential Election</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November 7th - Election Called</a:t>
            </a:r>
            <a:endParaRPr sz="900">
              <a:latin typeface="Lato"/>
              <a:ea typeface="Lato"/>
              <a:cs typeface="Lato"/>
              <a:sym typeface="Lato"/>
            </a:endParaRPr>
          </a:p>
        </p:txBody>
      </p:sp>
      <p:sp>
        <p:nvSpPr>
          <p:cNvPr id="148" name="Google Shape;148;p26"/>
          <p:cNvSpPr/>
          <p:nvPr/>
        </p:nvSpPr>
        <p:spPr>
          <a:xfrm>
            <a:off x="3122600" y="1899825"/>
            <a:ext cx="2238600" cy="6462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FF99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latin typeface="Lato"/>
                <a:ea typeface="Lato"/>
                <a:cs typeface="Lato"/>
                <a:sym typeface="Lato"/>
              </a:rPr>
              <a:t>May 25 - George Floyd killed </a:t>
            </a:r>
            <a:endParaRPr sz="9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900">
                <a:solidFill>
                  <a:schemeClr val="dk1"/>
                </a:solidFill>
                <a:latin typeface="Lato"/>
                <a:ea typeface="Lato"/>
                <a:cs typeface="Lato"/>
                <a:sym typeface="Lato"/>
              </a:rPr>
              <a:t>BLM protests begin - largest nationwide protests in the history of USA</a:t>
            </a:r>
            <a:endParaRPr/>
          </a:p>
        </p:txBody>
      </p:sp>
      <p:sp>
        <p:nvSpPr>
          <p:cNvPr id="149" name="Google Shape;149;p26"/>
          <p:cNvSpPr/>
          <p:nvPr/>
        </p:nvSpPr>
        <p:spPr>
          <a:xfrm>
            <a:off x="1693775" y="1196225"/>
            <a:ext cx="2003100" cy="3855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FF99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ato"/>
                <a:ea typeface="Lato"/>
                <a:cs typeface="Lato"/>
                <a:sym typeface="Lato"/>
              </a:rPr>
              <a:t>April 2nd - TN Stay-at-Home Order</a:t>
            </a:r>
            <a:endParaRPr/>
          </a:p>
        </p:txBody>
      </p:sp>
      <p:sp>
        <p:nvSpPr>
          <p:cNvPr id="150" name="Google Shape;150;p26"/>
          <p:cNvSpPr/>
          <p:nvPr/>
        </p:nvSpPr>
        <p:spPr>
          <a:xfrm>
            <a:off x="1721700" y="766538"/>
            <a:ext cx="2003100" cy="3855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FF99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ato"/>
                <a:ea typeface="Lato"/>
                <a:cs typeface="Lato"/>
                <a:sym typeface="Lato"/>
              </a:rPr>
              <a:t>March 2nd - Nashville Tornado</a:t>
            </a:r>
            <a:endParaRPr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1"/>
                </a:solidFill>
                <a:latin typeface="Lato"/>
                <a:ea typeface="Lato"/>
                <a:cs typeface="Lato"/>
                <a:sym typeface="Lato"/>
              </a:rPr>
              <a:t>March 13th - Covid19</a:t>
            </a:r>
            <a:endParaRPr sz="1000">
              <a:solidFill>
                <a:schemeClr val="dk1"/>
              </a:solidFill>
              <a:latin typeface="Lato"/>
              <a:ea typeface="Lato"/>
              <a:cs typeface="Lato"/>
              <a:sym typeface="Lato"/>
            </a:endParaRPr>
          </a:p>
        </p:txBody>
      </p:sp>
      <p:sp>
        <p:nvSpPr>
          <p:cNvPr id="151" name="Google Shape;151;p26"/>
          <p:cNvSpPr txBox="1"/>
          <p:nvPr/>
        </p:nvSpPr>
        <p:spPr>
          <a:xfrm>
            <a:off x="6160675" y="2167525"/>
            <a:ext cx="1624200" cy="461700"/>
          </a:xfrm>
          <a:prstGeom prst="rect">
            <a:avLst/>
          </a:prstGeom>
          <a:solidFill>
            <a:schemeClr val="lt1"/>
          </a:solidFill>
          <a:ln cap="flat" cmpd="sng" w="9525">
            <a:solidFill>
              <a:schemeClr val="accent2"/>
            </a:solidFill>
            <a:prstDash val="solid"/>
            <a:round/>
            <a:headEnd len="sm" w="sm" type="none"/>
            <a:tailEnd len="sm" w="sm" type="none"/>
          </a:ln>
          <a:effectLst>
            <a:outerShdw blurRad="57150" rotWithShape="0" algn="bl" dir="5400000" dist="19050">
              <a:srgbClr val="FF99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December 25th - Bombing in Downtown Nashville</a:t>
            </a:r>
            <a:endParaRPr sz="900">
              <a:latin typeface="Lato"/>
              <a:ea typeface="Lato"/>
              <a:cs typeface="Lato"/>
              <a:sym typeface="Lato"/>
            </a:endParaRPr>
          </a:p>
        </p:txBody>
      </p:sp>
      <p:sp>
        <p:nvSpPr>
          <p:cNvPr id="152" name="Google Shape;152;p26"/>
          <p:cNvSpPr/>
          <p:nvPr/>
        </p:nvSpPr>
        <p:spPr>
          <a:xfrm>
            <a:off x="3607900" y="516225"/>
            <a:ext cx="1786500" cy="184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txBox="1"/>
          <p:nvPr/>
        </p:nvSpPr>
        <p:spPr>
          <a:xfrm>
            <a:off x="457200" y="45720"/>
            <a:ext cx="7896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Roboto"/>
                <a:ea typeface="Roboto"/>
                <a:cs typeface="Roboto"/>
                <a:sym typeface="Roboto"/>
              </a:rPr>
              <a:t>2020 Call Volume by Month</a:t>
            </a:r>
            <a:endParaRPr b="1" sz="26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40"/>
              <a:t>Call Volume Increase due to severe weather</a:t>
            </a:r>
            <a:endParaRPr sz="2640"/>
          </a:p>
        </p:txBody>
      </p:sp>
      <p:pic>
        <p:nvPicPr>
          <p:cNvPr id="159" name="Google Shape;159;p27"/>
          <p:cNvPicPr preferRelativeResize="0"/>
          <p:nvPr/>
        </p:nvPicPr>
        <p:blipFill>
          <a:blip r:embed="rId3">
            <a:alphaModFix/>
          </a:blip>
          <a:stretch>
            <a:fillRect/>
          </a:stretch>
        </p:blipFill>
        <p:spPr>
          <a:xfrm>
            <a:off x="3148302" y="609700"/>
            <a:ext cx="1743148" cy="1080874"/>
          </a:xfrm>
          <a:prstGeom prst="rect">
            <a:avLst/>
          </a:prstGeom>
          <a:noFill/>
          <a:ln>
            <a:noFill/>
          </a:ln>
        </p:spPr>
      </p:pic>
      <p:pic>
        <p:nvPicPr>
          <p:cNvPr id="160" name="Google Shape;160;p27"/>
          <p:cNvPicPr preferRelativeResize="0"/>
          <p:nvPr/>
        </p:nvPicPr>
        <p:blipFill>
          <a:blip r:embed="rId4">
            <a:alphaModFix/>
          </a:blip>
          <a:stretch>
            <a:fillRect/>
          </a:stretch>
        </p:blipFill>
        <p:spPr>
          <a:xfrm>
            <a:off x="3148302" y="1690574"/>
            <a:ext cx="1743147" cy="1080851"/>
          </a:xfrm>
          <a:prstGeom prst="rect">
            <a:avLst/>
          </a:prstGeom>
          <a:noFill/>
          <a:ln>
            <a:noFill/>
          </a:ln>
        </p:spPr>
      </p:pic>
      <p:pic>
        <p:nvPicPr>
          <p:cNvPr id="161" name="Google Shape;161;p27"/>
          <p:cNvPicPr preferRelativeResize="0"/>
          <p:nvPr/>
        </p:nvPicPr>
        <p:blipFill>
          <a:blip r:embed="rId5">
            <a:alphaModFix/>
          </a:blip>
          <a:stretch>
            <a:fillRect/>
          </a:stretch>
        </p:blipFill>
        <p:spPr>
          <a:xfrm>
            <a:off x="3148302" y="2847625"/>
            <a:ext cx="1743147" cy="1080874"/>
          </a:xfrm>
          <a:prstGeom prst="rect">
            <a:avLst/>
          </a:prstGeom>
          <a:noFill/>
          <a:ln>
            <a:noFill/>
          </a:ln>
        </p:spPr>
      </p:pic>
      <p:sp>
        <p:nvSpPr>
          <p:cNvPr id="162" name="Google Shape;162;p27"/>
          <p:cNvSpPr txBox="1"/>
          <p:nvPr/>
        </p:nvSpPr>
        <p:spPr>
          <a:xfrm>
            <a:off x="334925" y="1047538"/>
            <a:ext cx="26406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S</a:t>
            </a:r>
            <a:r>
              <a:rPr lang="en">
                <a:solidFill>
                  <a:schemeClr val="dk1"/>
                </a:solidFill>
                <a:latin typeface="Lato"/>
                <a:ea typeface="Lato"/>
                <a:cs typeface="Lato"/>
                <a:sym typeface="Lato"/>
              </a:rPr>
              <a:t>evere storms and at least one tornado</a:t>
            </a:r>
            <a:r>
              <a:rPr lang="en">
                <a:solidFill>
                  <a:schemeClr val="dk1"/>
                </a:solidFill>
                <a:latin typeface="Lato"/>
                <a:ea typeface="Lato"/>
                <a:cs typeface="Lato"/>
                <a:sym typeface="Lato"/>
              </a:rPr>
              <a:t> on</a:t>
            </a:r>
            <a:r>
              <a:rPr b="1" lang="en">
                <a:solidFill>
                  <a:schemeClr val="dk1"/>
                </a:solidFill>
                <a:latin typeface="Lato"/>
                <a:ea typeface="Lato"/>
                <a:cs typeface="Lato"/>
                <a:sym typeface="Lato"/>
              </a:rPr>
              <a:t> March 2, 2020 </a:t>
            </a:r>
            <a:r>
              <a:rPr lang="en">
                <a:solidFill>
                  <a:schemeClr val="dk1"/>
                </a:solidFill>
                <a:latin typeface="Lato"/>
                <a:ea typeface="Lato"/>
                <a:cs typeface="Lato"/>
                <a:sym typeface="Lato"/>
              </a:rPr>
              <a:t>triggers an increase in call volume between March 4th and March 5th</a:t>
            </a:r>
            <a:endParaRPr>
              <a:latin typeface="Lato"/>
              <a:ea typeface="Lato"/>
              <a:cs typeface="Lato"/>
              <a:sym typeface="Lato"/>
            </a:endParaRPr>
          </a:p>
        </p:txBody>
      </p:sp>
      <p:sp>
        <p:nvSpPr>
          <p:cNvPr id="163" name="Google Shape;163;p27"/>
          <p:cNvSpPr txBox="1"/>
          <p:nvPr/>
        </p:nvSpPr>
        <p:spPr>
          <a:xfrm>
            <a:off x="348700" y="2953888"/>
            <a:ext cx="26406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Due to severe weather impacting</a:t>
            </a:r>
            <a:r>
              <a:rPr lang="en">
                <a:solidFill>
                  <a:schemeClr val="dk1"/>
                </a:solidFill>
                <a:latin typeface="Lato"/>
                <a:ea typeface="Lato"/>
                <a:cs typeface="Lato"/>
                <a:sym typeface="Lato"/>
              </a:rPr>
              <a:t> </a:t>
            </a:r>
            <a:r>
              <a:rPr b="1" lang="en">
                <a:solidFill>
                  <a:schemeClr val="dk1"/>
                </a:solidFill>
                <a:latin typeface="Lato"/>
                <a:ea typeface="Lato"/>
                <a:cs typeface="Lato"/>
                <a:sym typeface="Lato"/>
              </a:rPr>
              <a:t> </a:t>
            </a:r>
            <a:r>
              <a:rPr lang="en">
                <a:solidFill>
                  <a:schemeClr val="dk1"/>
                </a:solidFill>
                <a:latin typeface="Lato"/>
                <a:ea typeface="Lato"/>
                <a:cs typeface="Lato"/>
                <a:sym typeface="Lato"/>
              </a:rPr>
              <a:t>20 county jurisdictions on</a:t>
            </a:r>
            <a:r>
              <a:rPr lang="en">
                <a:solidFill>
                  <a:schemeClr val="dk1"/>
                </a:solidFill>
                <a:latin typeface="Lato"/>
                <a:ea typeface="Lato"/>
                <a:cs typeface="Lato"/>
                <a:sym typeface="Lato"/>
              </a:rPr>
              <a:t> </a:t>
            </a:r>
            <a:r>
              <a:rPr b="1" lang="en">
                <a:solidFill>
                  <a:schemeClr val="dk1"/>
                </a:solidFill>
                <a:latin typeface="Lato"/>
                <a:ea typeface="Lato"/>
                <a:cs typeface="Lato"/>
                <a:sym typeface="Lato"/>
              </a:rPr>
              <a:t>Friday, July 9, 2020</a:t>
            </a:r>
            <a:r>
              <a:rPr b="1" lang="en">
                <a:solidFill>
                  <a:schemeClr val="dk1"/>
                </a:solidFill>
                <a:latin typeface="Lato"/>
                <a:ea typeface="Lato"/>
                <a:cs typeface="Lato"/>
                <a:sym typeface="Lato"/>
              </a:rPr>
              <a:t> </a:t>
            </a:r>
            <a:r>
              <a:rPr lang="en">
                <a:solidFill>
                  <a:schemeClr val="dk1"/>
                </a:solidFill>
                <a:latin typeface="Lato"/>
                <a:ea typeface="Lato"/>
                <a:cs typeface="Lato"/>
                <a:sym typeface="Lato"/>
              </a:rPr>
              <a:t>we see an increase in calls on July 10th and July 11th. </a:t>
            </a:r>
            <a:endParaRPr>
              <a:latin typeface="Lato"/>
              <a:ea typeface="Lato"/>
              <a:cs typeface="Lato"/>
              <a:sym typeface="Lato"/>
            </a:endParaRPr>
          </a:p>
        </p:txBody>
      </p:sp>
      <p:pic>
        <p:nvPicPr>
          <p:cNvPr id="164" name="Google Shape;164;p27"/>
          <p:cNvPicPr preferRelativeResize="0"/>
          <p:nvPr/>
        </p:nvPicPr>
        <p:blipFill>
          <a:blip r:embed="rId6">
            <a:alphaModFix/>
          </a:blip>
          <a:stretch>
            <a:fillRect/>
          </a:stretch>
        </p:blipFill>
        <p:spPr>
          <a:xfrm>
            <a:off x="3148300" y="3928499"/>
            <a:ext cx="1743147" cy="1035776"/>
          </a:xfrm>
          <a:prstGeom prst="rect">
            <a:avLst/>
          </a:prstGeom>
          <a:noFill/>
          <a:ln>
            <a:noFill/>
          </a:ln>
        </p:spPr>
      </p:pic>
      <p:pic>
        <p:nvPicPr>
          <p:cNvPr id="165" name="Google Shape;165;p27"/>
          <p:cNvPicPr preferRelativeResize="0"/>
          <p:nvPr/>
        </p:nvPicPr>
        <p:blipFill>
          <a:blip r:embed="rId7">
            <a:alphaModFix/>
          </a:blip>
          <a:stretch>
            <a:fillRect/>
          </a:stretch>
        </p:blipFill>
        <p:spPr>
          <a:xfrm>
            <a:off x="4988025" y="501375"/>
            <a:ext cx="3799697" cy="2365921"/>
          </a:xfrm>
          <a:prstGeom prst="rect">
            <a:avLst/>
          </a:prstGeom>
          <a:noFill/>
          <a:ln>
            <a:noFill/>
          </a:ln>
        </p:spPr>
      </p:pic>
      <p:pic>
        <p:nvPicPr>
          <p:cNvPr id="166" name="Google Shape;166;p27"/>
          <p:cNvPicPr preferRelativeResize="0"/>
          <p:nvPr/>
        </p:nvPicPr>
        <p:blipFill>
          <a:blip r:embed="rId8">
            <a:alphaModFix/>
          </a:blip>
          <a:stretch>
            <a:fillRect/>
          </a:stretch>
        </p:blipFill>
        <p:spPr>
          <a:xfrm>
            <a:off x="5002379" y="2897953"/>
            <a:ext cx="3893972" cy="21883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40"/>
              <a:t>Call Volume decrease due loss of cell service</a:t>
            </a:r>
            <a:endParaRPr sz="2640"/>
          </a:p>
        </p:txBody>
      </p:sp>
      <p:pic>
        <p:nvPicPr>
          <p:cNvPr id="172" name="Google Shape;172;p28"/>
          <p:cNvPicPr preferRelativeResize="0"/>
          <p:nvPr/>
        </p:nvPicPr>
        <p:blipFill rotWithShape="1">
          <a:blip r:embed="rId3">
            <a:alphaModFix/>
          </a:blip>
          <a:srcRect b="0" l="0" r="18153" t="0"/>
          <a:stretch/>
        </p:blipFill>
        <p:spPr>
          <a:xfrm>
            <a:off x="180975" y="2168948"/>
            <a:ext cx="3744400" cy="2559931"/>
          </a:xfrm>
          <a:prstGeom prst="rect">
            <a:avLst/>
          </a:prstGeom>
          <a:noFill/>
          <a:ln>
            <a:noFill/>
          </a:ln>
        </p:spPr>
      </p:pic>
      <p:sp>
        <p:nvSpPr>
          <p:cNvPr id="173" name="Google Shape;173;p28"/>
          <p:cNvSpPr txBox="1"/>
          <p:nvPr/>
        </p:nvSpPr>
        <p:spPr>
          <a:xfrm>
            <a:off x="164100" y="609600"/>
            <a:ext cx="8815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On </a:t>
            </a:r>
            <a:r>
              <a:rPr b="1" lang="en">
                <a:solidFill>
                  <a:schemeClr val="dk1"/>
                </a:solidFill>
                <a:latin typeface="Lato"/>
                <a:ea typeface="Lato"/>
                <a:cs typeface="Lato"/>
                <a:sym typeface="Lato"/>
              </a:rPr>
              <a:t>Friday, December 25, 2020 6:30AM </a:t>
            </a:r>
            <a:r>
              <a:rPr lang="en">
                <a:latin typeface="Lato"/>
                <a:ea typeface="Lato"/>
                <a:cs typeface="Lato"/>
                <a:sym typeface="Lato"/>
              </a:rPr>
              <a:t>Anthony Quinn Warner detonated a vehicle bomb in downtown Nashville, Tennessee, United States, killing himself, injuring eight people and damaging dozens of buildings in the surrounding area.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took place at 166 Second Avenue North between Church Street and Commerce Street at 6:30 am, adjacent to an AT&amp;T network hub, resulting in days-long communication service outages.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74" name="Google Shape;174;p28"/>
          <p:cNvPicPr preferRelativeResize="0"/>
          <p:nvPr/>
        </p:nvPicPr>
        <p:blipFill>
          <a:blip r:embed="rId4">
            <a:alphaModFix/>
          </a:blip>
          <a:stretch>
            <a:fillRect/>
          </a:stretch>
        </p:blipFill>
        <p:spPr>
          <a:xfrm>
            <a:off x="3971925" y="1999325"/>
            <a:ext cx="5005875" cy="305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Average Count of Calls by Day of the Week</a:t>
            </a:r>
            <a:endParaRPr b="1" sz="2620">
              <a:solidFill>
                <a:schemeClr val="accent2"/>
              </a:solidFill>
              <a:latin typeface="Roboto"/>
              <a:ea typeface="Roboto"/>
              <a:cs typeface="Roboto"/>
              <a:sym typeface="Roboto"/>
            </a:endParaRPr>
          </a:p>
        </p:txBody>
      </p:sp>
      <p:sp>
        <p:nvSpPr>
          <p:cNvPr id="180" name="Google Shape;180;p29"/>
          <p:cNvSpPr txBox="1"/>
          <p:nvPr/>
        </p:nvSpPr>
        <p:spPr>
          <a:xfrm>
            <a:off x="302400" y="1371150"/>
            <a:ext cx="27747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Average weekday call volume: 64 calls per day</a:t>
            </a:r>
            <a:endParaRPr sz="1600">
              <a:solidFill>
                <a:schemeClr val="accent2"/>
              </a:solidFill>
              <a:latin typeface="Lato"/>
              <a:ea typeface="Lato"/>
              <a:cs typeface="Lato"/>
              <a:sym typeface="Lato"/>
            </a:endParaRPr>
          </a:p>
          <a:p>
            <a:pPr indent="0" lvl="0" marL="457200" rtl="0" algn="l">
              <a:spcBef>
                <a:spcPts val="0"/>
              </a:spcBef>
              <a:spcAft>
                <a:spcPts val="0"/>
              </a:spcAft>
              <a:buNone/>
            </a:pPr>
            <a:r>
              <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Average weekend call volume: </a:t>
            </a:r>
            <a:r>
              <a:rPr lang="en" sz="1600">
                <a:solidFill>
                  <a:schemeClr val="dk1"/>
                </a:solidFill>
                <a:highlight>
                  <a:srgbClr val="FFFFFF"/>
                </a:highlight>
                <a:latin typeface="Lato"/>
                <a:ea typeface="Lato"/>
                <a:cs typeface="Lato"/>
                <a:sym typeface="Lato"/>
              </a:rPr>
              <a:t>54 calls per day</a:t>
            </a:r>
            <a:endParaRPr sz="1600">
              <a:solidFill>
                <a:schemeClr val="accent2"/>
              </a:solidFill>
              <a:latin typeface="Lato"/>
              <a:ea typeface="Lato"/>
              <a:cs typeface="Lato"/>
              <a:sym typeface="Lato"/>
            </a:endParaRPr>
          </a:p>
          <a:p>
            <a:pPr indent="0" lvl="0" marL="457200" rtl="0" algn="l">
              <a:spcBef>
                <a:spcPts val="0"/>
              </a:spcBef>
              <a:spcAft>
                <a:spcPts val="0"/>
              </a:spcAft>
              <a:buNone/>
            </a:pPr>
            <a:r>
              <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Weekday call volume exceeds weekend call volume by </a:t>
            </a:r>
            <a:r>
              <a:rPr lang="en" sz="1600">
                <a:solidFill>
                  <a:schemeClr val="accent2"/>
                </a:solidFill>
                <a:latin typeface="Lato"/>
                <a:ea typeface="Lato"/>
                <a:cs typeface="Lato"/>
                <a:sym typeface="Lato"/>
              </a:rPr>
              <a:t>18.5 %</a:t>
            </a:r>
            <a:endParaRPr sz="1600">
              <a:solidFill>
                <a:schemeClr val="accent2"/>
              </a:solidFill>
              <a:latin typeface="Lato"/>
              <a:ea typeface="Lato"/>
              <a:cs typeface="Lato"/>
              <a:sym typeface="Lato"/>
            </a:endParaRPr>
          </a:p>
        </p:txBody>
      </p:sp>
      <p:pic>
        <p:nvPicPr>
          <p:cNvPr id="181" name="Google Shape;181;p29"/>
          <p:cNvPicPr preferRelativeResize="0"/>
          <p:nvPr/>
        </p:nvPicPr>
        <p:blipFill>
          <a:blip r:embed="rId3">
            <a:alphaModFix/>
          </a:blip>
          <a:stretch>
            <a:fillRect/>
          </a:stretch>
        </p:blipFill>
        <p:spPr>
          <a:xfrm>
            <a:off x="3128925" y="753550"/>
            <a:ext cx="5865749" cy="3910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accent2"/>
              </a:buClr>
              <a:buSzPts val="1600"/>
              <a:buChar char="●"/>
            </a:pPr>
            <a:r>
              <a:rPr lang="en" sz="1600">
                <a:solidFill>
                  <a:schemeClr val="accent2"/>
                </a:solidFill>
                <a:latin typeface="Lato"/>
                <a:ea typeface="Lato"/>
                <a:cs typeface="Lato"/>
                <a:sym typeface="Lato"/>
              </a:rPr>
              <a:t>Most calls fall between 6:00 AM and 9:00 PM, with peaks around 12:00 PM and 6:00 PM</a:t>
            </a:r>
            <a:endParaRPr sz="1600">
              <a:solidFill>
                <a:schemeClr val="accent2"/>
              </a:solidFill>
              <a:latin typeface="Lato"/>
              <a:ea typeface="Lato"/>
              <a:cs typeface="Lato"/>
              <a:sym typeface="Lato"/>
            </a:endParaRPr>
          </a:p>
          <a:p>
            <a:pPr indent="-330200" lvl="0" marL="457200" rtl="0" algn="l">
              <a:spcBef>
                <a:spcPts val="1200"/>
              </a:spcBef>
              <a:spcAft>
                <a:spcPts val="1200"/>
              </a:spcAft>
              <a:buClr>
                <a:schemeClr val="accent2"/>
              </a:buClr>
              <a:buSzPts val="1600"/>
              <a:buFont typeface="Lato"/>
              <a:buChar char="●"/>
            </a:pPr>
            <a:r>
              <a:rPr lang="en" sz="1600">
                <a:solidFill>
                  <a:schemeClr val="accent2"/>
                </a:solidFill>
                <a:latin typeface="Lato"/>
                <a:ea typeface="Lato"/>
                <a:cs typeface="Lato"/>
                <a:sym typeface="Lato"/>
              </a:rPr>
              <a:t>Calls average 10 minutes in length, regardless of time of day</a:t>
            </a:r>
            <a:endParaRPr sz="1600">
              <a:solidFill>
                <a:schemeClr val="accent2"/>
              </a:solidFill>
              <a:latin typeface="Lato"/>
              <a:ea typeface="Lato"/>
              <a:cs typeface="Lato"/>
              <a:sym typeface="Lato"/>
            </a:endParaRPr>
          </a:p>
        </p:txBody>
      </p:sp>
      <p:sp>
        <p:nvSpPr>
          <p:cNvPr id="187" name="Google Shape;187;p30"/>
          <p:cNvSpPr txBox="1"/>
          <p:nvPr>
            <p:ph type="title"/>
          </p:nvPr>
        </p:nvSpPr>
        <p:spPr>
          <a:xfrm>
            <a:off x="457200" y="4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Calls by Time of Day</a:t>
            </a:r>
            <a:endParaRPr b="1" sz="2620">
              <a:solidFill>
                <a:schemeClr val="accent2"/>
              </a:solidFill>
              <a:latin typeface="Roboto"/>
              <a:ea typeface="Roboto"/>
              <a:cs typeface="Roboto"/>
              <a:sym typeface="Roboto"/>
            </a:endParaRPr>
          </a:p>
        </p:txBody>
      </p:sp>
      <p:pic>
        <p:nvPicPr>
          <p:cNvPr id="188" name="Google Shape;188;p30"/>
          <p:cNvPicPr preferRelativeResize="0"/>
          <p:nvPr/>
        </p:nvPicPr>
        <p:blipFill>
          <a:blip r:embed="rId3">
            <a:alphaModFix/>
          </a:blip>
          <a:stretch>
            <a:fillRect/>
          </a:stretch>
        </p:blipFill>
        <p:spPr>
          <a:xfrm>
            <a:off x="4951825" y="2665450"/>
            <a:ext cx="4119650" cy="2318050"/>
          </a:xfrm>
          <a:prstGeom prst="rect">
            <a:avLst/>
          </a:prstGeom>
          <a:noFill/>
          <a:ln>
            <a:noFill/>
          </a:ln>
        </p:spPr>
      </p:pic>
      <p:pic>
        <p:nvPicPr>
          <p:cNvPr id="189" name="Google Shape;189;p30"/>
          <p:cNvPicPr preferRelativeResize="0"/>
          <p:nvPr/>
        </p:nvPicPr>
        <p:blipFill>
          <a:blip r:embed="rId4">
            <a:alphaModFix/>
          </a:blip>
          <a:stretch>
            <a:fillRect/>
          </a:stretch>
        </p:blipFill>
        <p:spPr>
          <a:xfrm>
            <a:off x="4951825" y="167025"/>
            <a:ext cx="4119649" cy="2313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457200" y="43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Imminent Risk Call Volume</a:t>
            </a:r>
            <a:endParaRPr b="1" sz="2620">
              <a:solidFill>
                <a:schemeClr val="accent2"/>
              </a:solidFill>
              <a:latin typeface="Roboto"/>
              <a:ea typeface="Roboto"/>
              <a:cs typeface="Roboto"/>
              <a:sym typeface="Roboto"/>
            </a:endParaRPr>
          </a:p>
        </p:txBody>
      </p:sp>
      <p:sp>
        <p:nvSpPr>
          <p:cNvPr id="195" name="Google Shape;195;p31"/>
          <p:cNvSpPr txBox="1"/>
          <p:nvPr>
            <p:ph idx="1" type="body"/>
          </p:nvPr>
        </p:nvSpPr>
        <p:spPr>
          <a:xfrm>
            <a:off x="311700" y="1152475"/>
            <a:ext cx="4172100" cy="3416400"/>
          </a:xfrm>
          <a:prstGeom prst="rect">
            <a:avLst/>
          </a:prstGeom>
        </p:spPr>
        <p:txBody>
          <a:bodyPr anchorCtr="0" anchor="t" bIns="91425" lIns="91425" spcFirstLastPara="1" rIns="91425" wrap="square" tIns="91425">
            <a:normAutofit/>
          </a:bodyPr>
          <a:lstStyle/>
          <a:p>
            <a:pPr indent="-330200" lvl="0" marL="457200" marR="190500" rtl="0" algn="l">
              <a:lnSpc>
                <a:spcPct val="115000"/>
              </a:lnSpc>
              <a:spcBef>
                <a:spcPts val="0"/>
              </a:spcBef>
              <a:spcAft>
                <a:spcPts val="0"/>
              </a:spcAft>
              <a:buClr>
                <a:srgbClr val="1D1C1D"/>
              </a:buClr>
              <a:buSzPts val="1600"/>
              <a:buFont typeface="Lato"/>
              <a:buChar char="●"/>
            </a:pPr>
            <a:r>
              <a:rPr lang="en" sz="1600">
                <a:solidFill>
                  <a:srgbClr val="1D1C1D"/>
                </a:solidFill>
                <a:highlight>
                  <a:srgbClr val="FFFFFF"/>
                </a:highlight>
                <a:latin typeface="Lato"/>
                <a:ea typeface="Lato"/>
                <a:cs typeface="Lato"/>
                <a:sym typeface="Lato"/>
              </a:rPr>
              <a:t>Total Minutes spent with Non-Imminent Risk Calls - 65,276 minutes</a:t>
            </a:r>
            <a:endParaRPr sz="1600">
              <a:solidFill>
                <a:srgbClr val="1D1C1D"/>
              </a:solidFill>
              <a:highlight>
                <a:srgbClr val="FFFFFF"/>
              </a:highlight>
              <a:latin typeface="Lato"/>
              <a:ea typeface="Lato"/>
              <a:cs typeface="Lato"/>
              <a:sym typeface="Lato"/>
            </a:endParaRPr>
          </a:p>
          <a:p>
            <a:pPr indent="0" lvl="0" marL="457200" marR="190500" rtl="0" algn="l">
              <a:lnSpc>
                <a:spcPct val="115000"/>
              </a:lnSpc>
              <a:spcBef>
                <a:spcPts val="0"/>
              </a:spcBef>
              <a:spcAft>
                <a:spcPts val="0"/>
              </a:spcAft>
              <a:buNone/>
            </a:pPr>
            <a:r>
              <a:t/>
            </a:r>
            <a:endParaRPr sz="1600">
              <a:solidFill>
                <a:srgbClr val="1D1C1D"/>
              </a:solidFill>
              <a:highlight>
                <a:srgbClr val="FFFFFF"/>
              </a:highlight>
              <a:latin typeface="Lato"/>
              <a:ea typeface="Lato"/>
              <a:cs typeface="Lato"/>
              <a:sym typeface="Lato"/>
            </a:endParaRPr>
          </a:p>
          <a:p>
            <a:pPr indent="-330200" lvl="0" marL="457200" marR="190500" rtl="0" algn="l">
              <a:lnSpc>
                <a:spcPct val="115000"/>
              </a:lnSpc>
              <a:spcBef>
                <a:spcPts val="0"/>
              </a:spcBef>
              <a:spcAft>
                <a:spcPts val="0"/>
              </a:spcAft>
              <a:buClr>
                <a:srgbClr val="1D1C1D"/>
              </a:buClr>
              <a:buSzPts val="1600"/>
              <a:buFont typeface="Lato"/>
              <a:buChar char="●"/>
            </a:pPr>
            <a:r>
              <a:rPr lang="en" sz="1600">
                <a:solidFill>
                  <a:srgbClr val="1D1C1D"/>
                </a:solidFill>
                <a:highlight>
                  <a:srgbClr val="FFFFFF"/>
                </a:highlight>
                <a:latin typeface="Lato"/>
                <a:ea typeface="Lato"/>
                <a:cs typeface="Lato"/>
                <a:sym typeface="Lato"/>
              </a:rPr>
              <a:t>Total Minutes spent with Imminent Risk Calls - 14,781 minutes</a:t>
            </a:r>
            <a:endParaRPr sz="1600">
              <a:solidFill>
                <a:srgbClr val="1D1C1D"/>
              </a:solidFill>
              <a:highlight>
                <a:srgbClr val="FFFFFF"/>
              </a:highlight>
              <a:latin typeface="Lato"/>
              <a:ea typeface="Lato"/>
              <a:cs typeface="Lato"/>
              <a:sym typeface="Lato"/>
            </a:endParaRPr>
          </a:p>
          <a:p>
            <a:pPr indent="0" lvl="0" marL="0" rtl="0" algn="l">
              <a:spcBef>
                <a:spcPts val="300"/>
              </a:spcBef>
              <a:spcAft>
                <a:spcPts val="1200"/>
              </a:spcAft>
              <a:buNone/>
            </a:pPr>
            <a:r>
              <a:t/>
            </a:r>
            <a:endParaRPr sz="1600"/>
          </a:p>
        </p:txBody>
      </p:sp>
      <p:pic>
        <p:nvPicPr>
          <p:cNvPr id="196" name="Google Shape;196;p31"/>
          <p:cNvPicPr preferRelativeResize="0"/>
          <p:nvPr/>
        </p:nvPicPr>
        <p:blipFill>
          <a:blip r:embed="rId3">
            <a:alphaModFix/>
          </a:blip>
          <a:stretch>
            <a:fillRect/>
          </a:stretch>
        </p:blipFill>
        <p:spPr>
          <a:xfrm>
            <a:off x="4372750" y="1043225"/>
            <a:ext cx="4382701" cy="3175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457200" y="44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2"/>
                </a:solidFill>
                <a:latin typeface="Roboto"/>
                <a:ea typeface="Roboto"/>
                <a:cs typeface="Roboto"/>
                <a:sym typeface="Roboto"/>
              </a:rPr>
              <a:t>Overview</a:t>
            </a:r>
            <a:endParaRPr b="1" sz="2600">
              <a:solidFill>
                <a:schemeClr val="accent2"/>
              </a:solidFill>
              <a:latin typeface="Roboto"/>
              <a:ea typeface="Roboto"/>
              <a:cs typeface="Roboto"/>
              <a:sym typeface="Roboto"/>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Clr>
                <a:schemeClr val="accent2"/>
              </a:buClr>
              <a:buSzPts val="1600"/>
              <a:buFont typeface="Lato"/>
              <a:buAutoNum type="arabicPeriod"/>
            </a:pPr>
            <a:r>
              <a:rPr lang="en" sz="1600">
                <a:solidFill>
                  <a:schemeClr val="accent2"/>
                </a:solidFill>
                <a:latin typeface="Lato"/>
                <a:ea typeface="Lato"/>
                <a:cs typeface="Lato"/>
                <a:sym typeface="Lato"/>
              </a:rPr>
              <a:t>The Ask</a:t>
            </a:r>
            <a:endParaRPr sz="1600">
              <a:solidFill>
                <a:schemeClr val="accent2"/>
              </a:solidFill>
              <a:latin typeface="Lato"/>
              <a:ea typeface="Lato"/>
              <a:cs typeface="Lato"/>
              <a:sym typeface="Lato"/>
            </a:endParaRPr>
          </a:p>
          <a:p>
            <a:pPr indent="0" lvl="0" marL="457200" rtl="0" algn="l">
              <a:lnSpc>
                <a:spcPct val="95000"/>
              </a:lnSpc>
              <a:spcBef>
                <a:spcPts val="1200"/>
              </a:spcBef>
              <a:spcAft>
                <a:spcPts val="0"/>
              </a:spcAft>
              <a:buSzPts val="688"/>
              <a:buNone/>
            </a:pPr>
            <a:r>
              <a:t/>
            </a:r>
            <a:endParaRPr sz="100">
              <a:solidFill>
                <a:schemeClr val="accent2"/>
              </a:solidFill>
              <a:latin typeface="Lato"/>
              <a:ea typeface="Lato"/>
              <a:cs typeface="Lato"/>
              <a:sym typeface="Lato"/>
            </a:endParaRPr>
          </a:p>
          <a:p>
            <a:pPr indent="-330200" lvl="0" marL="457200" rtl="0" algn="l">
              <a:lnSpc>
                <a:spcPct val="95000"/>
              </a:lnSpc>
              <a:spcBef>
                <a:spcPts val="1200"/>
              </a:spcBef>
              <a:spcAft>
                <a:spcPts val="0"/>
              </a:spcAft>
              <a:buClr>
                <a:schemeClr val="accent2"/>
              </a:buClr>
              <a:buSzPts val="1600"/>
              <a:buFont typeface="Lato"/>
              <a:buAutoNum type="arabicPeriod"/>
            </a:pPr>
            <a:r>
              <a:rPr lang="en" sz="1600">
                <a:solidFill>
                  <a:schemeClr val="accent2"/>
                </a:solidFill>
                <a:latin typeface="Lato"/>
                <a:ea typeface="Lato"/>
                <a:cs typeface="Lato"/>
                <a:sym typeface="Lato"/>
              </a:rPr>
              <a:t>Data Cleaning Process</a:t>
            </a:r>
            <a:endParaRPr sz="1600">
              <a:solidFill>
                <a:schemeClr val="accent2"/>
              </a:solidFill>
              <a:latin typeface="Lato"/>
              <a:ea typeface="Lato"/>
              <a:cs typeface="Lato"/>
              <a:sym typeface="Lato"/>
            </a:endParaRPr>
          </a:p>
          <a:p>
            <a:pPr indent="0" lvl="0" marL="457200" rtl="0" algn="l">
              <a:lnSpc>
                <a:spcPct val="95000"/>
              </a:lnSpc>
              <a:spcBef>
                <a:spcPts val="1200"/>
              </a:spcBef>
              <a:spcAft>
                <a:spcPts val="0"/>
              </a:spcAft>
              <a:buSzPts val="688"/>
              <a:buNone/>
            </a:pPr>
            <a:r>
              <a:t/>
            </a:r>
            <a:endParaRPr sz="100">
              <a:solidFill>
                <a:schemeClr val="accent2"/>
              </a:solidFill>
              <a:latin typeface="Lato"/>
              <a:ea typeface="Lato"/>
              <a:cs typeface="Lato"/>
              <a:sym typeface="Lato"/>
            </a:endParaRPr>
          </a:p>
          <a:p>
            <a:pPr indent="-330200" lvl="0" marL="457200" rtl="0" algn="l">
              <a:lnSpc>
                <a:spcPct val="95000"/>
              </a:lnSpc>
              <a:spcBef>
                <a:spcPts val="1200"/>
              </a:spcBef>
              <a:spcAft>
                <a:spcPts val="0"/>
              </a:spcAft>
              <a:buClr>
                <a:schemeClr val="accent2"/>
              </a:buClr>
              <a:buSzPts val="1600"/>
              <a:buFont typeface="Lato"/>
              <a:buAutoNum type="arabicPeriod"/>
            </a:pPr>
            <a:r>
              <a:rPr lang="en" sz="1600">
                <a:solidFill>
                  <a:schemeClr val="accent2"/>
                </a:solidFill>
                <a:latin typeface="Lato"/>
                <a:ea typeface="Lato"/>
                <a:cs typeface="Lato"/>
                <a:sym typeface="Lato"/>
              </a:rPr>
              <a:t>Data Analysis</a:t>
            </a:r>
            <a:endParaRPr sz="1600">
              <a:solidFill>
                <a:schemeClr val="accent2"/>
              </a:solidFill>
              <a:latin typeface="Lato"/>
              <a:ea typeface="Lato"/>
              <a:cs typeface="Lato"/>
              <a:sym typeface="Lato"/>
            </a:endParaRPr>
          </a:p>
          <a:p>
            <a:pPr indent="0" lvl="0" marL="457200" rtl="0" algn="l">
              <a:lnSpc>
                <a:spcPct val="95000"/>
              </a:lnSpc>
              <a:spcBef>
                <a:spcPts val="1200"/>
              </a:spcBef>
              <a:spcAft>
                <a:spcPts val="0"/>
              </a:spcAft>
              <a:buSzPts val="688"/>
              <a:buNone/>
            </a:pPr>
            <a:r>
              <a:t/>
            </a:r>
            <a:endParaRPr sz="100">
              <a:solidFill>
                <a:schemeClr val="accent2"/>
              </a:solidFill>
              <a:latin typeface="Lato"/>
              <a:ea typeface="Lato"/>
              <a:cs typeface="Lato"/>
              <a:sym typeface="Lato"/>
            </a:endParaRPr>
          </a:p>
          <a:p>
            <a:pPr indent="-330200" lvl="0" marL="457200" rtl="0" algn="l">
              <a:lnSpc>
                <a:spcPct val="95000"/>
              </a:lnSpc>
              <a:spcBef>
                <a:spcPts val="1200"/>
              </a:spcBef>
              <a:spcAft>
                <a:spcPts val="0"/>
              </a:spcAft>
              <a:buClr>
                <a:schemeClr val="accent2"/>
              </a:buClr>
              <a:buSzPts val="1600"/>
              <a:buFont typeface="Lato"/>
              <a:buAutoNum type="arabicPeriod"/>
            </a:pPr>
            <a:r>
              <a:rPr lang="en" sz="1600">
                <a:solidFill>
                  <a:schemeClr val="accent2"/>
                </a:solidFill>
                <a:latin typeface="Lato"/>
                <a:ea typeface="Lato"/>
                <a:cs typeface="Lato"/>
                <a:sym typeface="Lato"/>
              </a:rPr>
              <a:t>Key Insights</a:t>
            </a:r>
            <a:endParaRPr sz="1600">
              <a:solidFill>
                <a:schemeClr val="accent2"/>
              </a:solidFill>
              <a:latin typeface="Lato"/>
              <a:ea typeface="Lato"/>
              <a:cs typeface="Lato"/>
              <a:sym typeface="Lato"/>
            </a:endParaRPr>
          </a:p>
          <a:p>
            <a:pPr indent="0" lvl="0" marL="457200" rtl="0" algn="l">
              <a:lnSpc>
                <a:spcPct val="95000"/>
              </a:lnSpc>
              <a:spcBef>
                <a:spcPts val="1200"/>
              </a:spcBef>
              <a:spcAft>
                <a:spcPts val="0"/>
              </a:spcAft>
              <a:buSzPts val="688"/>
              <a:buNone/>
            </a:pPr>
            <a:r>
              <a:t/>
            </a:r>
            <a:endParaRPr sz="100">
              <a:solidFill>
                <a:schemeClr val="accent2"/>
              </a:solidFill>
              <a:latin typeface="Lato"/>
              <a:ea typeface="Lato"/>
              <a:cs typeface="Lato"/>
              <a:sym typeface="Lato"/>
            </a:endParaRPr>
          </a:p>
          <a:p>
            <a:pPr indent="-330200" lvl="0" marL="457200" rtl="0" algn="l">
              <a:lnSpc>
                <a:spcPct val="95000"/>
              </a:lnSpc>
              <a:spcBef>
                <a:spcPts val="1200"/>
              </a:spcBef>
              <a:spcAft>
                <a:spcPts val="0"/>
              </a:spcAft>
              <a:buClr>
                <a:schemeClr val="accent2"/>
              </a:buClr>
              <a:buSzPts val="1600"/>
              <a:buFont typeface="Lato"/>
              <a:buAutoNum type="arabicPeriod"/>
            </a:pPr>
            <a:r>
              <a:rPr lang="en" sz="1600">
                <a:solidFill>
                  <a:schemeClr val="accent2"/>
                </a:solidFill>
                <a:latin typeface="Lato"/>
                <a:ea typeface="Lato"/>
                <a:cs typeface="Lato"/>
                <a:sym typeface="Lato"/>
              </a:rPr>
              <a:t>Q &amp; A</a:t>
            </a:r>
            <a:endParaRPr sz="1600">
              <a:solidFill>
                <a:schemeClr val="accent2"/>
              </a:solidFill>
              <a:latin typeface="Lato"/>
              <a:ea typeface="Lato"/>
              <a:cs typeface="Lato"/>
              <a:sym typeface="Lato"/>
            </a:endParaRPr>
          </a:p>
        </p:txBody>
      </p:sp>
      <p:pic>
        <p:nvPicPr>
          <p:cNvPr id="62" name="Google Shape;62;p14"/>
          <p:cNvPicPr preferRelativeResize="0"/>
          <p:nvPr/>
        </p:nvPicPr>
        <p:blipFill>
          <a:blip r:embed="rId3">
            <a:alphaModFix/>
          </a:blip>
          <a:stretch>
            <a:fillRect/>
          </a:stretch>
        </p:blipFill>
        <p:spPr>
          <a:xfrm>
            <a:off x="6774925" y="2588875"/>
            <a:ext cx="2143850" cy="2143850"/>
          </a:xfrm>
          <a:prstGeom prst="rect">
            <a:avLst/>
          </a:prstGeom>
          <a:noFill/>
          <a:ln>
            <a:noFill/>
          </a:ln>
        </p:spPr>
      </p:pic>
      <p:pic>
        <p:nvPicPr>
          <p:cNvPr id="63" name="Google Shape;63;p14"/>
          <p:cNvPicPr preferRelativeResize="0"/>
          <p:nvPr/>
        </p:nvPicPr>
        <p:blipFill>
          <a:blip r:embed="rId4">
            <a:alphaModFix/>
          </a:blip>
          <a:stretch>
            <a:fillRect/>
          </a:stretch>
        </p:blipFill>
        <p:spPr>
          <a:xfrm>
            <a:off x="3225625" y="617250"/>
            <a:ext cx="2143850" cy="2143850"/>
          </a:xfrm>
          <a:prstGeom prst="rect">
            <a:avLst/>
          </a:prstGeom>
          <a:noFill/>
          <a:ln>
            <a:noFill/>
          </a:ln>
        </p:spPr>
      </p:pic>
      <p:pic>
        <p:nvPicPr>
          <p:cNvPr id="64" name="Google Shape;64;p14"/>
          <p:cNvPicPr preferRelativeResize="0"/>
          <p:nvPr/>
        </p:nvPicPr>
        <p:blipFill>
          <a:blip r:embed="rId5">
            <a:alphaModFix/>
          </a:blip>
          <a:stretch>
            <a:fillRect/>
          </a:stretch>
        </p:blipFill>
        <p:spPr>
          <a:xfrm>
            <a:off x="5050400" y="1571825"/>
            <a:ext cx="2071850" cy="2071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5C7C"/>
        </a:solidFill>
      </p:bgPr>
    </p:bg>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Analysis by Call Content</a:t>
            </a:r>
            <a:endParaRPr b="1">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Key Considerations</a:t>
            </a:r>
            <a:endParaRPr b="1" sz="2620">
              <a:solidFill>
                <a:schemeClr val="accent2"/>
              </a:solidFill>
              <a:latin typeface="Roboto"/>
              <a:ea typeface="Roboto"/>
              <a:cs typeface="Roboto"/>
              <a:sym typeface="Roboto"/>
            </a:endParaRPr>
          </a:p>
        </p:txBody>
      </p:sp>
      <p:sp>
        <p:nvSpPr>
          <p:cNvPr id="207" name="Google Shape;207;p33"/>
          <p:cNvSpPr txBox="1"/>
          <p:nvPr>
            <p:ph idx="1" type="body"/>
          </p:nvPr>
        </p:nvSpPr>
        <p:spPr>
          <a:xfrm>
            <a:off x="457200" y="1152475"/>
            <a:ext cx="4260300" cy="3416400"/>
          </a:xfrm>
          <a:prstGeom prst="rect">
            <a:avLst/>
          </a:prstGeom>
        </p:spPr>
        <p:txBody>
          <a:bodyPr anchorCtr="0" anchor="t" bIns="0" lIns="0" spcFirstLastPara="1" rIns="0" wrap="square" tIns="0">
            <a:normAutofit/>
          </a:bodyPr>
          <a:lstStyle/>
          <a:p>
            <a:pPr indent="-330200" lvl="0" marL="457200" marR="0" rtl="0" algn="l">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What issues are most common?</a:t>
            </a:r>
            <a:endParaRPr sz="1600">
              <a:solidFill>
                <a:schemeClr val="accent2"/>
              </a:solidFill>
              <a:latin typeface="Lato"/>
              <a:ea typeface="Lato"/>
              <a:cs typeface="Lato"/>
              <a:sym typeface="Lato"/>
            </a:endParaRPr>
          </a:p>
          <a:p>
            <a:pPr indent="0" lvl="0" marL="457200" marR="0" rtl="0" algn="l">
              <a:lnSpc>
                <a:spcPct val="100000"/>
              </a:lnSpc>
              <a:spcBef>
                <a:spcPts val="0"/>
              </a:spcBef>
              <a:spcAft>
                <a:spcPts val="0"/>
              </a:spcAft>
              <a:buNone/>
            </a:pPr>
            <a:r>
              <a:t/>
            </a:r>
            <a:endParaRPr sz="1600">
              <a:solidFill>
                <a:schemeClr val="accent2"/>
              </a:solidFill>
              <a:latin typeface="Lato"/>
              <a:ea typeface="Lato"/>
              <a:cs typeface="Lato"/>
              <a:sym typeface="Lato"/>
            </a:endParaRPr>
          </a:p>
          <a:p>
            <a:pPr indent="-330200" lvl="0" marL="457200" marR="0" rtl="0" algn="l">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What kinds of issues (crisis categories) are most prevalent?</a:t>
            </a:r>
            <a:endParaRPr sz="1600">
              <a:solidFill>
                <a:schemeClr val="accent2"/>
              </a:solidFill>
              <a:latin typeface="Lato"/>
              <a:ea typeface="Lato"/>
              <a:cs typeface="Lato"/>
              <a:sym typeface="Lato"/>
            </a:endParaRPr>
          </a:p>
          <a:p>
            <a:pPr indent="0" lvl="0" marL="457200" marR="0" rtl="0" algn="l">
              <a:lnSpc>
                <a:spcPct val="100000"/>
              </a:lnSpc>
              <a:spcBef>
                <a:spcPts val="0"/>
              </a:spcBef>
              <a:spcAft>
                <a:spcPts val="0"/>
              </a:spcAft>
              <a:buNone/>
            </a:pPr>
            <a:r>
              <a:t/>
            </a:r>
            <a:endParaRPr sz="1600">
              <a:solidFill>
                <a:schemeClr val="accent2"/>
              </a:solidFill>
              <a:latin typeface="Lato"/>
              <a:ea typeface="Lato"/>
              <a:cs typeface="Lato"/>
              <a:sym typeface="Lato"/>
            </a:endParaRPr>
          </a:p>
          <a:p>
            <a:pPr indent="-330200" lvl="0" marL="457200" marR="0" rtl="0" algn="l">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Are there differences in </a:t>
            </a:r>
            <a:r>
              <a:rPr lang="en" sz="1600">
                <a:solidFill>
                  <a:schemeClr val="accent2"/>
                </a:solidFill>
                <a:latin typeface="Lato"/>
                <a:ea typeface="Lato"/>
                <a:cs typeface="Lato"/>
                <a:sym typeface="Lato"/>
              </a:rPr>
              <a:t>issues r</a:t>
            </a:r>
            <a:r>
              <a:rPr lang="en" sz="1600">
                <a:solidFill>
                  <a:schemeClr val="accent2"/>
                </a:solidFill>
                <a:latin typeface="Lato"/>
                <a:ea typeface="Lato"/>
                <a:cs typeface="Lato"/>
                <a:sym typeface="Lato"/>
              </a:rPr>
              <a:t>eported in 2019 vs. 2020?</a:t>
            </a:r>
            <a:endParaRPr sz="1600">
              <a:solidFill>
                <a:schemeClr val="accent2"/>
              </a:solidFill>
              <a:latin typeface="Lato"/>
              <a:ea typeface="Lato"/>
              <a:cs typeface="Lato"/>
              <a:sym typeface="Lato"/>
            </a:endParaRPr>
          </a:p>
          <a:p>
            <a:pPr indent="0" lvl="0" marL="457200" marR="0" rtl="0" algn="l">
              <a:lnSpc>
                <a:spcPct val="100000"/>
              </a:lnSpc>
              <a:spcBef>
                <a:spcPts val="0"/>
              </a:spcBef>
              <a:spcAft>
                <a:spcPts val="0"/>
              </a:spcAft>
              <a:buNone/>
            </a:pPr>
            <a:r>
              <a:t/>
            </a:r>
            <a:endParaRPr sz="1600">
              <a:solidFill>
                <a:schemeClr val="accent2"/>
              </a:solidFill>
              <a:latin typeface="Lato"/>
              <a:ea typeface="Lato"/>
              <a:cs typeface="Lato"/>
              <a:sym typeface="Lato"/>
            </a:endParaRPr>
          </a:p>
          <a:p>
            <a:pPr indent="-330200" lvl="0" marL="457200" marR="0" rtl="0" algn="l">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What issues are imminent risk callers reporting?</a:t>
            </a:r>
            <a:endParaRPr sz="1600">
              <a:solidFill>
                <a:schemeClr val="accent2"/>
              </a:solidFill>
              <a:latin typeface="Lato"/>
              <a:ea typeface="Lato"/>
              <a:cs typeface="Lato"/>
              <a:sym typeface="Lato"/>
            </a:endParaRPr>
          </a:p>
        </p:txBody>
      </p:sp>
      <p:pic>
        <p:nvPicPr>
          <p:cNvPr id="208" name="Google Shape;208;p33"/>
          <p:cNvPicPr preferRelativeResize="0"/>
          <p:nvPr/>
        </p:nvPicPr>
        <p:blipFill>
          <a:blip r:embed="rId3">
            <a:alphaModFix/>
          </a:blip>
          <a:stretch>
            <a:fillRect/>
          </a:stretch>
        </p:blipFill>
        <p:spPr>
          <a:xfrm>
            <a:off x="4819048" y="690225"/>
            <a:ext cx="3878650" cy="3878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00">
                <a:solidFill>
                  <a:schemeClr val="accent2"/>
                </a:solidFill>
                <a:latin typeface="Roboto"/>
                <a:ea typeface="Roboto"/>
                <a:cs typeface="Roboto"/>
                <a:sym typeface="Roboto"/>
              </a:rPr>
              <a:t>Issue Count by Crisis Category</a:t>
            </a:r>
            <a:endParaRPr b="1" sz="2420">
              <a:solidFill>
                <a:schemeClr val="accent2"/>
              </a:solidFill>
              <a:latin typeface="Roboto"/>
              <a:ea typeface="Roboto"/>
              <a:cs typeface="Roboto"/>
              <a:sym typeface="Roboto"/>
            </a:endParaRPr>
          </a:p>
        </p:txBody>
      </p:sp>
      <p:pic>
        <p:nvPicPr>
          <p:cNvPr id="214" name="Google Shape;214;p34"/>
          <p:cNvPicPr preferRelativeResize="0"/>
          <p:nvPr/>
        </p:nvPicPr>
        <p:blipFill>
          <a:blip r:embed="rId3">
            <a:alphaModFix/>
          </a:blip>
          <a:stretch>
            <a:fillRect/>
          </a:stretch>
        </p:blipFill>
        <p:spPr>
          <a:xfrm>
            <a:off x="3021950" y="1216925"/>
            <a:ext cx="5678850" cy="3222000"/>
          </a:xfrm>
          <a:prstGeom prst="rect">
            <a:avLst/>
          </a:prstGeom>
          <a:noFill/>
          <a:ln>
            <a:noFill/>
          </a:ln>
        </p:spPr>
      </p:pic>
      <p:sp>
        <p:nvSpPr>
          <p:cNvPr id="215" name="Google Shape;215;p34"/>
          <p:cNvSpPr txBox="1"/>
          <p:nvPr/>
        </p:nvSpPr>
        <p:spPr>
          <a:xfrm>
            <a:off x="284575" y="1138250"/>
            <a:ext cx="2674800" cy="2979900"/>
          </a:xfrm>
          <a:prstGeom prst="rect">
            <a:avLst/>
          </a:prstGeom>
          <a:noFill/>
          <a:ln>
            <a:noFill/>
          </a:ln>
        </p:spPr>
        <p:txBody>
          <a:bodyPr anchorCtr="0" anchor="t" bIns="91425" lIns="91425" spcFirstLastPara="1" rIns="91425" wrap="square" tIns="91425">
            <a:spAutoFit/>
          </a:bodyPr>
          <a:lstStyle/>
          <a:p>
            <a:pPr indent="-330200" lvl="0" marL="342900" rtl="0" algn="l">
              <a:lnSpc>
                <a:spcPct val="115000"/>
              </a:lnSpc>
              <a:spcBef>
                <a:spcPts val="0"/>
              </a:spcBef>
              <a:spcAft>
                <a:spcPts val="0"/>
              </a:spcAft>
              <a:buSzPts val="1600"/>
              <a:buFont typeface="Lato"/>
              <a:buChar char="●"/>
            </a:pPr>
            <a:r>
              <a:rPr lang="en" sz="1600">
                <a:latin typeface="Lato"/>
                <a:ea typeface="Lato"/>
                <a:cs typeface="Lato"/>
                <a:sym typeface="Lato"/>
              </a:rPr>
              <a:t>Top 3 Crisis Categories:</a:t>
            </a:r>
            <a:endParaRPr sz="1600">
              <a:latin typeface="Lato"/>
              <a:ea typeface="Lato"/>
              <a:cs typeface="Lato"/>
              <a:sym typeface="Lato"/>
            </a:endParaRPr>
          </a:p>
          <a:p>
            <a:pPr indent="-330200" lvl="1" marL="628650" rtl="0" algn="l">
              <a:lnSpc>
                <a:spcPct val="115000"/>
              </a:lnSpc>
              <a:spcBef>
                <a:spcPts val="0"/>
              </a:spcBef>
              <a:spcAft>
                <a:spcPts val="0"/>
              </a:spcAft>
              <a:buSzPts val="1600"/>
              <a:buFont typeface="Lato"/>
              <a:buChar char="○"/>
            </a:pPr>
            <a:r>
              <a:rPr lang="en" sz="1600">
                <a:latin typeface="Lato"/>
                <a:ea typeface="Lato"/>
                <a:cs typeface="Lato"/>
                <a:sym typeface="Lato"/>
              </a:rPr>
              <a:t>Emotional State: 37,613 issues reported</a:t>
            </a:r>
            <a:endParaRPr sz="1600">
              <a:latin typeface="Lato"/>
              <a:ea typeface="Lato"/>
              <a:cs typeface="Lato"/>
              <a:sym typeface="Lato"/>
            </a:endParaRPr>
          </a:p>
          <a:p>
            <a:pPr indent="-330200" lvl="1" marL="628650" rtl="0" algn="l">
              <a:lnSpc>
                <a:spcPct val="115000"/>
              </a:lnSpc>
              <a:spcBef>
                <a:spcPts val="0"/>
              </a:spcBef>
              <a:spcAft>
                <a:spcPts val="0"/>
              </a:spcAft>
              <a:buSzPts val="1600"/>
              <a:buFont typeface="Lato"/>
              <a:buChar char="○"/>
            </a:pPr>
            <a:r>
              <a:rPr lang="en" sz="1600">
                <a:latin typeface="Lato"/>
                <a:ea typeface="Lato"/>
                <a:cs typeface="Lato"/>
                <a:sym typeface="Lato"/>
              </a:rPr>
              <a:t>Relationship Issues: 22,689 issues reported</a:t>
            </a:r>
            <a:endParaRPr sz="1600">
              <a:latin typeface="Lato"/>
              <a:ea typeface="Lato"/>
              <a:cs typeface="Lato"/>
              <a:sym typeface="Lato"/>
            </a:endParaRPr>
          </a:p>
          <a:p>
            <a:pPr indent="-330200" lvl="1" marL="628650" rtl="0" algn="l">
              <a:lnSpc>
                <a:spcPct val="115000"/>
              </a:lnSpc>
              <a:spcBef>
                <a:spcPts val="0"/>
              </a:spcBef>
              <a:spcAft>
                <a:spcPts val="0"/>
              </a:spcAft>
              <a:buSzPts val="1600"/>
              <a:buFont typeface="Lato"/>
              <a:buChar char="○"/>
            </a:pPr>
            <a:r>
              <a:rPr lang="en" sz="1600">
                <a:latin typeface="Lato"/>
                <a:ea typeface="Lato"/>
                <a:cs typeface="Lato"/>
                <a:sym typeface="Lato"/>
              </a:rPr>
              <a:t>Mental Health Issues: 17,652 issues reported</a:t>
            </a:r>
            <a:endParaRPr sz="16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457200" y="495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600">
                <a:solidFill>
                  <a:schemeClr val="accent2"/>
                </a:solidFill>
                <a:latin typeface="Roboto"/>
                <a:ea typeface="Roboto"/>
                <a:cs typeface="Roboto"/>
                <a:sym typeface="Roboto"/>
              </a:rPr>
              <a:t>Most </a:t>
            </a:r>
            <a:r>
              <a:rPr lang="en" sz="2640">
                <a:solidFill>
                  <a:schemeClr val="accent2"/>
                </a:solidFill>
              </a:rPr>
              <a:t>Prominent </a:t>
            </a:r>
            <a:r>
              <a:rPr b="1" lang="en" sz="2600">
                <a:solidFill>
                  <a:schemeClr val="accent2"/>
                </a:solidFill>
                <a:latin typeface="Roboto"/>
                <a:ea typeface="Roboto"/>
                <a:cs typeface="Roboto"/>
                <a:sym typeface="Roboto"/>
              </a:rPr>
              <a:t>Issues 2019 v 2020 </a:t>
            </a:r>
            <a:endParaRPr b="1" sz="2600">
              <a:solidFill>
                <a:schemeClr val="accent2"/>
              </a:solidFill>
              <a:latin typeface="Roboto"/>
              <a:ea typeface="Roboto"/>
              <a:cs typeface="Roboto"/>
              <a:sym typeface="Roboto"/>
            </a:endParaRPr>
          </a:p>
        </p:txBody>
      </p:sp>
      <p:pic>
        <p:nvPicPr>
          <p:cNvPr id="221" name="Google Shape;221;p35"/>
          <p:cNvPicPr preferRelativeResize="0"/>
          <p:nvPr/>
        </p:nvPicPr>
        <p:blipFill>
          <a:blip r:embed="rId3">
            <a:alphaModFix/>
          </a:blip>
          <a:stretch>
            <a:fillRect/>
          </a:stretch>
        </p:blipFill>
        <p:spPr>
          <a:xfrm>
            <a:off x="4526275" y="2800710"/>
            <a:ext cx="4617720" cy="1965960"/>
          </a:xfrm>
          <a:prstGeom prst="rect">
            <a:avLst/>
          </a:prstGeom>
          <a:noFill/>
          <a:ln>
            <a:noFill/>
          </a:ln>
        </p:spPr>
      </p:pic>
      <p:pic>
        <p:nvPicPr>
          <p:cNvPr id="222" name="Google Shape;222;p35"/>
          <p:cNvPicPr preferRelativeResize="0"/>
          <p:nvPr/>
        </p:nvPicPr>
        <p:blipFill>
          <a:blip r:embed="rId4">
            <a:alphaModFix/>
          </a:blip>
          <a:stretch>
            <a:fillRect/>
          </a:stretch>
        </p:blipFill>
        <p:spPr>
          <a:xfrm>
            <a:off x="4526275" y="834743"/>
            <a:ext cx="4617721" cy="1965960"/>
          </a:xfrm>
          <a:prstGeom prst="rect">
            <a:avLst/>
          </a:prstGeom>
          <a:noFill/>
          <a:ln>
            <a:noFill/>
          </a:ln>
        </p:spPr>
      </p:pic>
      <p:pic>
        <p:nvPicPr>
          <p:cNvPr id="223" name="Google Shape;223;p35"/>
          <p:cNvPicPr preferRelativeResize="0"/>
          <p:nvPr/>
        </p:nvPicPr>
        <p:blipFill>
          <a:blip r:embed="rId5">
            <a:alphaModFix/>
          </a:blip>
          <a:stretch>
            <a:fillRect/>
          </a:stretch>
        </p:blipFill>
        <p:spPr>
          <a:xfrm>
            <a:off x="0" y="2784629"/>
            <a:ext cx="4617720" cy="1965960"/>
          </a:xfrm>
          <a:prstGeom prst="rect">
            <a:avLst/>
          </a:prstGeom>
          <a:noFill/>
          <a:ln>
            <a:noFill/>
          </a:ln>
        </p:spPr>
      </p:pic>
      <p:pic>
        <p:nvPicPr>
          <p:cNvPr id="224" name="Google Shape;224;p35"/>
          <p:cNvPicPr preferRelativeResize="0"/>
          <p:nvPr/>
        </p:nvPicPr>
        <p:blipFill>
          <a:blip r:embed="rId6">
            <a:alphaModFix/>
          </a:blip>
          <a:stretch>
            <a:fillRect/>
          </a:stretch>
        </p:blipFill>
        <p:spPr>
          <a:xfrm>
            <a:off x="0" y="831968"/>
            <a:ext cx="4617721" cy="19659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600">
                <a:solidFill>
                  <a:schemeClr val="accent2"/>
                </a:solidFill>
                <a:latin typeface="Roboto"/>
                <a:ea typeface="Roboto"/>
                <a:cs typeface="Roboto"/>
                <a:sym typeface="Roboto"/>
              </a:rPr>
              <a:t>Most </a:t>
            </a:r>
            <a:r>
              <a:rPr lang="en" sz="2640">
                <a:solidFill>
                  <a:schemeClr val="accent2"/>
                </a:solidFill>
              </a:rPr>
              <a:t>Prominent</a:t>
            </a:r>
            <a:r>
              <a:rPr b="1" lang="en" sz="2600">
                <a:solidFill>
                  <a:schemeClr val="accent2"/>
                </a:solidFill>
                <a:latin typeface="Roboto"/>
                <a:ea typeface="Roboto"/>
                <a:cs typeface="Roboto"/>
                <a:sym typeface="Roboto"/>
              </a:rPr>
              <a:t> Issues 2019 v 2020 </a:t>
            </a:r>
            <a:endParaRPr b="1" sz="2600">
              <a:solidFill>
                <a:schemeClr val="accent2"/>
              </a:solidFill>
              <a:latin typeface="Roboto"/>
              <a:ea typeface="Roboto"/>
              <a:cs typeface="Roboto"/>
              <a:sym typeface="Roboto"/>
            </a:endParaRPr>
          </a:p>
        </p:txBody>
      </p:sp>
      <p:pic>
        <p:nvPicPr>
          <p:cNvPr id="230" name="Google Shape;230;p36"/>
          <p:cNvPicPr preferRelativeResize="0"/>
          <p:nvPr/>
        </p:nvPicPr>
        <p:blipFill>
          <a:blip r:embed="rId3">
            <a:alphaModFix/>
          </a:blip>
          <a:stretch>
            <a:fillRect/>
          </a:stretch>
        </p:blipFill>
        <p:spPr>
          <a:xfrm>
            <a:off x="4526275" y="2742948"/>
            <a:ext cx="4617721" cy="1965960"/>
          </a:xfrm>
          <a:prstGeom prst="rect">
            <a:avLst/>
          </a:prstGeom>
          <a:noFill/>
          <a:ln>
            <a:noFill/>
          </a:ln>
        </p:spPr>
      </p:pic>
      <p:pic>
        <p:nvPicPr>
          <p:cNvPr id="231" name="Google Shape;231;p36"/>
          <p:cNvPicPr preferRelativeResize="0"/>
          <p:nvPr/>
        </p:nvPicPr>
        <p:blipFill>
          <a:blip r:embed="rId4">
            <a:alphaModFix/>
          </a:blip>
          <a:stretch>
            <a:fillRect/>
          </a:stretch>
        </p:blipFill>
        <p:spPr>
          <a:xfrm>
            <a:off x="4526275" y="697706"/>
            <a:ext cx="4617721" cy="1965960"/>
          </a:xfrm>
          <a:prstGeom prst="rect">
            <a:avLst/>
          </a:prstGeom>
          <a:noFill/>
          <a:ln>
            <a:noFill/>
          </a:ln>
        </p:spPr>
      </p:pic>
      <p:pic>
        <p:nvPicPr>
          <p:cNvPr id="232" name="Google Shape;232;p36"/>
          <p:cNvPicPr preferRelativeResize="0"/>
          <p:nvPr/>
        </p:nvPicPr>
        <p:blipFill>
          <a:blip r:embed="rId5">
            <a:alphaModFix/>
          </a:blip>
          <a:stretch>
            <a:fillRect/>
          </a:stretch>
        </p:blipFill>
        <p:spPr>
          <a:xfrm>
            <a:off x="0" y="2742950"/>
            <a:ext cx="4526275" cy="1965975"/>
          </a:xfrm>
          <a:prstGeom prst="rect">
            <a:avLst/>
          </a:prstGeom>
          <a:noFill/>
          <a:ln>
            <a:noFill/>
          </a:ln>
        </p:spPr>
      </p:pic>
      <p:pic>
        <p:nvPicPr>
          <p:cNvPr id="233" name="Google Shape;233;p36"/>
          <p:cNvPicPr preferRelativeResize="0"/>
          <p:nvPr/>
        </p:nvPicPr>
        <p:blipFill>
          <a:blip r:embed="rId6">
            <a:alphaModFix/>
          </a:blip>
          <a:stretch>
            <a:fillRect/>
          </a:stretch>
        </p:blipFill>
        <p:spPr>
          <a:xfrm>
            <a:off x="0" y="700793"/>
            <a:ext cx="4617721" cy="19659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40">
                <a:solidFill>
                  <a:schemeClr val="accent2"/>
                </a:solidFill>
              </a:rPr>
              <a:t>Most P</a:t>
            </a:r>
            <a:r>
              <a:rPr lang="en" sz="2640">
                <a:solidFill>
                  <a:schemeClr val="accent2"/>
                </a:solidFill>
              </a:rPr>
              <a:t>rominent</a:t>
            </a:r>
            <a:r>
              <a:rPr lang="en" sz="2640">
                <a:solidFill>
                  <a:schemeClr val="accent2"/>
                </a:solidFill>
              </a:rPr>
              <a:t> Issue Types for Imminent Risk Calls</a:t>
            </a:r>
            <a:endParaRPr sz="2640">
              <a:solidFill>
                <a:schemeClr val="accent2"/>
              </a:solidFill>
            </a:endParaRPr>
          </a:p>
        </p:txBody>
      </p:sp>
      <p:pic>
        <p:nvPicPr>
          <p:cNvPr id="239" name="Google Shape;239;p37"/>
          <p:cNvPicPr preferRelativeResize="0"/>
          <p:nvPr/>
        </p:nvPicPr>
        <p:blipFill>
          <a:blip r:embed="rId3">
            <a:alphaModFix/>
          </a:blip>
          <a:stretch>
            <a:fillRect/>
          </a:stretch>
        </p:blipFill>
        <p:spPr>
          <a:xfrm>
            <a:off x="4515350" y="2850350"/>
            <a:ext cx="4617719" cy="1965960"/>
          </a:xfrm>
          <a:prstGeom prst="rect">
            <a:avLst/>
          </a:prstGeom>
          <a:noFill/>
          <a:ln>
            <a:noFill/>
          </a:ln>
        </p:spPr>
      </p:pic>
      <p:pic>
        <p:nvPicPr>
          <p:cNvPr id="240" name="Google Shape;240;p37"/>
          <p:cNvPicPr preferRelativeResize="0"/>
          <p:nvPr/>
        </p:nvPicPr>
        <p:blipFill>
          <a:blip r:embed="rId4">
            <a:alphaModFix/>
          </a:blip>
          <a:stretch>
            <a:fillRect/>
          </a:stretch>
        </p:blipFill>
        <p:spPr>
          <a:xfrm>
            <a:off x="4515350" y="751408"/>
            <a:ext cx="4617719" cy="1965960"/>
          </a:xfrm>
          <a:prstGeom prst="rect">
            <a:avLst/>
          </a:prstGeom>
          <a:noFill/>
          <a:ln>
            <a:noFill/>
          </a:ln>
        </p:spPr>
      </p:pic>
      <p:pic>
        <p:nvPicPr>
          <p:cNvPr id="241" name="Google Shape;241;p37"/>
          <p:cNvPicPr preferRelativeResize="0"/>
          <p:nvPr/>
        </p:nvPicPr>
        <p:blipFill>
          <a:blip r:embed="rId5">
            <a:alphaModFix/>
          </a:blip>
          <a:stretch>
            <a:fillRect/>
          </a:stretch>
        </p:blipFill>
        <p:spPr>
          <a:xfrm>
            <a:off x="0" y="2850350"/>
            <a:ext cx="4617719" cy="1965960"/>
          </a:xfrm>
          <a:prstGeom prst="rect">
            <a:avLst/>
          </a:prstGeom>
          <a:noFill/>
          <a:ln>
            <a:noFill/>
          </a:ln>
        </p:spPr>
      </p:pic>
      <p:pic>
        <p:nvPicPr>
          <p:cNvPr id="242" name="Google Shape;242;p37"/>
          <p:cNvPicPr preferRelativeResize="0"/>
          <p:nvPr/>
        </p:nvPicPr>
        <p:blipFill>
          <a:blip r:embed="rId6">
            <a:alphaModFix/>
          </a:blip>
          <a:stretch>
            <a:fillRect/>
          </a:stretch>
        </p:blipFill>
        <p:spPr>
          <a:xfrm>
            <a:off x="0" y="732000"/>
            <a:ext cx="4617719" cy="19659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5C7C"/>
        </a:solidFill>
      </p:bgPr>
    </p:bg>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Geographic </a:t>
            </a:r>
            <a:r>
              <a:rPr b="1" lang="en">
                <a:solidFill>
                  <a:srgbClr val="FFFFFF"/>
                </a:solidFill>
                <a:latin typeface="Roboto"/>
                <a:ea typeface="Roboto"/>
                <a:cs typeface="Roboto"/>
                <a:sym typeface="Roboto"/>
              </a:rPr>
              <a:t>Analysis</a:t>
            </a:r>
            <a:endParaRPr b="1">
              <a:solidFill>
                <a:srgbClr val="FFFFFF"/>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40">
                <a:solidFill>
                  <a:schemeClr val="accent2"/>
                </a:solidFill>
              </a:rPr>
              <a:t>Key Considerations</a:t>
            </a:r>
            <a:endParaRPr b="1" sz="2640">
              <a:solidFill>
                <a:schemeClr val="accent2"/>
              </a:solidFill>
            </a:endParaRPr>
          </a:p>
        </p:txBody>
      </p:sp>
      <p:sp>
        <p:nvSpPr>
          <p:cNvPr id="253" name="Google Shape;253;p3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How many callers are from out of state?</a:t>
            </a:r>
            <a:endParaRPr sz="1600">
              <a:solidFill>
                <a:schemeClr val="accent2"/>
              </a:solidFill>
              <a:latin typeface="Lato"/>
              <a:ea typeface="Lato"/>
              <a:cs typeface="Lato"/>
              <a:sym typeface="Lato"/>
            </a:endParaRPr>
          </a:p>
          <a:p>
            <a:pPr indent="0" lvl="0" marL="0" rtl="0" algn="l">
              <a:lnSpc>
                <a:spcPct val="100000"/>
              </a:lnSpc>
              <a:spcBef>
                <a:spcPts val="0"/>
              </a:spcBef>
              <a:spcAft>
                <a:spcPts val="0"/>
              </a:spcAft>
              <a:buNone/>
            </a:pPr>
            <a:r>
              <a:t/>
            </a:r>
            <a:endParaRPr sz="1600">
              <a:solidFill>
                <a:schemeClr val="accent2"/>
              </a:solidFill>
              <a:latin typeface="Lato"/>
              <a:ea typeface="Lato"/>
              <a:cs typeface="Lato"/>
              <a:sym typeface="Lato"/>
            </a:endParaRPr>
          </a:p>
          <a:p>
            <a:pPr indent="0" lvl="0" marL="0" rtl="0" algn="l">
              <a:lnSpc>
                <a:spcPct val="100000"/>
              </a:lnSpc>
              <a:spcBef>
                <a:spcPts val="0"/>
              </a:spcBef>
              <a:spcAft>
                <a:spcPts val="0"/>
              </a:spcAft>
              <a:buNone/>
            </a:pPr>
            <a:r>
              <a:t/>
            </a:r>
            <a:endParaRPr sz="600">
              <a:solidFill>
                <a:schemeClr val="accent2"/>
              </a:solidFill>
              <a:latin typeface="Lato"/>
              <a:ea typeface="Lato"/>
              <a:cs typeface="Lato"/>
              <a:sym typeface="Lato"/>
            </a:endParaRPr>
          </a:p>
          <a:p>
            <a:pPr indent="-330200" lvl="0" marL="457200" rtl="0" algn="l">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What counties in Tennessee have the highest call volume?</a:t>
            </a:r>
            <a:endParaRPr sz="1600">
              <a:solidFill>
                <a:schemeClr val="accent2"/>
              </a:solidFill>
              <a:latin typeface="Lato"/>
              <a:ea typeface="Lato"/>
              <a:cs typeface="Lato"/>
              <a:sym typeface="Lato"/>
            </a:endParaRPr>
          </a:p>
          <a:p>
            <a:pPr indent="0" lvl="0" marL="0" rtl="0" algn="l">
              <a:lnSpc>
                <a:spcPct val="100000"/>
              </a:lnSpc>
              <a:spcBef>
                <a:spcPts val="0"/>
              </a:spcBef>
              <a:spcAft>
                <a:spcPts val="0"/>
              </a:spcAft>
              <a:buNone/>
            </a:pPr>
            <a:r>
              <a:t/>
            </a:r>
            <a:endParaRPr sz="1600">
              <a:solidFill>
                <a:schemeClr val="accent2"/>
              </a:solidFill>
              <a:latin typeface="Lato"/>
              <a:ea typeface="Lato"/>
              <a:cs typeface="Lato"/>
              <a:sym typeface="Lato"/>
            </a:endParaRPr>
          </a:p>
          <a:p>
            <a:pPr indent="0" lvl="0" marL="0" rtl="0" algn="l">
              <a:lnSpc>
                <a:spcPct val="100000"/>
              </a:lnSpc>
              <a:spcBef>
                <a:spcPts val="0"/>
              </a:spcBef>
              <a:spcAft>
                <a:spcPts val="0"/>
              </a:spcAft>
              <a:buNone/>
            </a:pPr>
            <a:r>
              <a:t/>
            </a:r>
            <a:endParaRPr sz="600">
              <a:solidFill>
                <a:schemeClr val="accent2"/>
              </a:solidFill>
              <a:latin typeface="Lato"/>
              <a:ea typeface="Lato"/>
              <a:cs typeface="Lato"/>
              <a:sym typeface="Lato"/>
            </a:endParaRPr>
          </a:p>
          <a:p>
            <a:pPr indent="-330200" lvl="0" marL="457200" rtl="0" algn="l">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Which counties have the highest volume of imminent risk calls?</a:t>
            </a:r>
            <a:endParaRPr sz="1600">
              <a:solidFill>
                <a:schemeClr val="accent2"/>
              </a:solidFill>
              <a:latin typeface="Lato"/>
              <a:ea typeface="Lato"/>
              <a:cs typeface="Lato"/>
              <a:sym typeface="Lato"/>
            </a:endParaRPr>
          </a:p>
        </p:txBody>
      </p:sp>
      <p:pic>
        <p:nvPicPr>
          <p:cNvPr id="254" name="Google Shape;254;p39"/>
          <p:cNvPicPr preferRelativeResize="0"/>
          <p:nvPr/>
        </p:nvPicPr>
        <p:blipFill>
          <a:blip r:embed="rId3">
            <a:alphaModFix/>
          </a:blip>
          <a:stretch>
            <a:fillRect/>
          </a:stretch>
        </p:blipFill>
        <p:spPr>
          <a:xfrm>
            <a:off x="5020025" y="1017725"/>
            <a:ext cx="2955000" cy="2955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TN Calls vs Other State Calls</a:t>
            </a:r>
            <a:endParaRPr b="1" sz="2620">
              <a:solidFill>
                <a:schemeClr val="accent2"/>
              </a:solidFill>
              <a:latin typeface="Roboto"/>
              <a:ea typeface="Roboto"/>
              <a:cs typeface="Roboto"/>
              <a:sym typeface="Roboto"/>
            </a:endParaRPr>
          </a:p>
        </p:txBody>
      </p:sp>
      <p:sp>
        <p:nvSpPr>
          <p:cNvPr id="260" name="Google Shape;260;p40"/>
          <p:cNvSpPr txBox="1"/>
          <p:nvPr>
            <p:ph idx="1" type="body"/>
          </p:nvPr>
        </p:nvSpPr>
        <p:spPr>
          <a:xfrm>
            <a:off x="311700" y="10187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For</a:t>
            </a:r>
            <a:r>
              <a:rPr b="1" lang="en" sz="1600">
                <a:solidFill>
                  <a:schemeClr val="accent2"/>
                </a:solidFill>
                <a:latin typeface="Lato"/>
                <a:ea typeface="Lato"/>
                <a:cs typeface="Lato"/>
                <a:sym typeface="Lato"/>
              </a:rPr>
              <a:t> 2019</a:t>
            </a:r>
            <a:r>
              <a:rPr lang="en" sz="1600">
                <a:solidFill>
                  <a:schemeClr val="accent2"/>
                </a:solidFill>
                <a:latin typeface="Lato"/>
                <a:ea typeface="Lato"/>
                <a:cs typeface="Lato"/>
                <a:sym typeface="Lato"/>
              </a:rPr>
              <a:t>, roughly </a:t>
            </a:r>
            <a:r>
              <a:rPr b="1" lang="en" sz="1600">
                <a:solidFill>
                  <a:schemeClr val="accent2"/>
                </a:solidFill>
                <a:latin typeface="Lato"/>
                <a:ea typeface="Lato"/>
                <a:cs typeface="Lato"/>
                <a:sym typeface="Lato"/>
              </a:rPr>
              <a:t>6%</a:t>
            </a:r>
            <a:r>
              <a:rPr lang="en" sz="1600">
                <a:solidFill>
                  <a:schemeClr val="accent2"/>
                </a:solidFill>
                <a:latin typeface="Lato"/>
                <a:ea typeface="Lato"/>
                <a:cs typeface="Lato"/>
                <a:sym typeface="Lato"/>
              </a:rPr>
              <a:t> of </a:t>
            </a:r>
            <a:r>
              <a:rPr b="1" lang="en" sz="1600">
                <a:solidFill>
                  <a:schemeClr val="accent2"/>
                </a:solidFill>
                <a:latin typeface="Lato"/>
                <a:ea typeface="Lato"/>
                <a:cs typeface="Lato"/>
                <a:sym typeface="Lato"/>
              </a:rPr>
              <a:t>all calls</a:t>
            </a:r>
            <a:r>
              <a:rPr lang="en" sz="1600">
                <a:solidFill>
                  <a:schemeClr val="accent2"/>
                </a:solidFill>
                <a:latin typeface="Lato"/>
                <a:ea typeface="Lato"/>
                <a:cs typeface="Lato"/>
                <a:sym typeface="Lato"/>
              </a:rPr>
              <a:t> answered were from other states/unknown</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For </a:t>
            </a:r>
            <a:r>
              <a:rPr b="1" lang="en" sz="1600">
                <a:solidFill>
                  <a:schemeClr val="accent2"/>
                </a:solidFill>
                <a:latin typeface="Lato"/>
                <a:ea typeface="Lato"/>
                <a:cs typeface="Lato"/>
                <a:sym typeface="Lato"/>
              </a:rPr>
              <a:t>2020</a:t>
            </a:r>
            <a:r>
              <a:rPr lang="en" sz="1600">
                <a:solidFill>
                  <a:schemeClr val="accent2"/>
                </a:solidFill>
                <a:latin typeface="Lato"/>
                <a:ea typeface="Lato"/>
                <a:cs typeface="Lato"/>
                <a:sym typeface="Lato"/>
              </a:rPr>
              <a:t>, roughly </a:t>
            </a:r>
            <a:r>
              <a:rPr b="1" lang="en" sz="1600">
                <a:solidFill>
                  <a:schemeClr val="accent2"/>
                </a:solidFill>
                <a:latin typeface="Lato"/>
                <a:ea typeface="Lato"/>
                <a:cs typeface="Lato"/>
                <a:sym typeface="Lato"/>
              </a:rPr>
              <a:t>9%</a:t>
            </a:r>
            <a:r>
              <a:rPr lang="en" sz="1600">
                <a:solidFill>
                  <a:schemeClr val="accent2"/>
                </a:solidFill>
                <a:latin typeface="Lato"/>
                <a:ea typeface="Lato"/>
                <a:cs typeface="Lato"/>
                <a:sym typeface="Lato"/>
              </a:rPr>
              <a:t> of </a:t>
            </a:r>
            <a:r>
              <a:rPr b="1" lang="en" sz="1600">
                <a:solidFill>
                  <a:schemeClr val="accent2"/>
                </a:solidFill>
                <a:latin typeface="Lato"/>
                <a:ea typeface="Lato"/>
                <a:cs typeface="Lato"/>
                <a:sym typeface="Lato"/>
              </a:rPr>
              <a:t>all calls</a:t>
            </a:r>
            <a:r>
              <a:rPr lang="en" sz="1600">
                <a:solidFill>
                  <a:schemeClr val="accent2"/>
                </a:solidFill>
                <a:latin typeface="Lato"/>
                <a:ea typeface="Lato"/>
                <a:cs typeface="Lato"/>
                <a:sym typeface="Lato"/>
              </a:rPr>
              <a:t> answered were from other states/unknown</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In </a:t>
            </a:r>
            <a:r>
              <a:rPr b="1" lang="en" sz="1600">
                <a:solidFill>
                  <a:schemeClr val="accent2"/>
                </a:solidFill>
                <a:latin typeface="Lato"/>
                <a:ea typeface="Lato"/>
                <a:cs typeface="Lato"/>
                <a:sym typeface="Lato"/>
              </a:rPr>
              <a:t>2020</a:t>
            </a:r>
            <a:r>
              <a:rPr lang="en" sz="1600">
                <a:solidFill>
                  <a:schemeClr val="accent2"/>
                </a:solidFill>
                <a:latin typeface="Lato"/>
                <a:ea typeface="Lato"/>
                <a:cs typeface="Lato"/>
                <a:sym typeface="Lato"/>
              </a:rPr>
              <a:t>, roughly </a:t>
            </a:r>
            <a:r>
              <a:rPr b="1" lang="en" sz="1600">
                <a:solidFill>
                  <a:schemeClr val="accent2"/>
                </a:solidFill>
                <a:latin typeface="Lato"/>
                <a:ea typeface="Lato"/>
                <a:cs typeface="Lato"/>
                <a:sym typeface="Lato"/>
              </a:rPr>
              <a:t>6%</a:t>
            </a:r>
            <a:r>
              <a:rPr lang="en" sz="1600">
                <a:solidFill>
                  <a:schemeClr val="accent2"/>
                </a:solidFill>
                <a:latin typeface="Lato"/>
                <a:ea typeface="Lato"/>
                <a:cs typeface="Lato"/>
                <a:sym typeface="Lato"/>
              </a:rPr>
              <a:t> of all</a:t>
            </a:r>
            <a:r>
              <a:rPr b="1" lang="en" sz="1600">
                <a:solidFill>
                  <a:schemeClr val="accent2"/>
                </a:solidFill>
                <a:latin typeface="Lato"/>
                <a:ea typeface="Lato"/>
                <a:cs typeface="Lato"/>
                <a:sym typeface="Lato"/>
              </a:rPr>
              <a:t> imminent risk calls</a:t>
            </a:r>
            <a:r>
              <a:rPr lang="en" sz="1600">
                <a:solidFill>
                  <a:schemeClr val="accent2"/>
                </a:solidFill>
                <a:latin typeface="Lato"/>
                <a:ea typeface="Lato"/>
                <a:cs typeface="Lato"/>
                <a:sym typeface="Lato"/>
              </a:rPr>
              <a:t> answered were from other states/unknown</a:t>
            </a:r>
            <a:endParaRPr sz="1600">
              <a:solidFill>
                <a:schemeClr val="accent2"/>
              </a:solidFill>
              <a:latin typeface="Lato"/>
              <a:ea typeface="Lato"/>
              <a:cs typeface="Lato"/>
              <a:sym typeface="Lato"/>
            </a:endParaRPr>
          </a:p>
        </p:txBody>
      </p:sp>
      <p:pic>
        <p:nvPicPr>
          <p:cNvPr id="261" name="Google Shape;261;p40"/>
          <p:cNvPicPr preferRelativeResize="0"/>
          <p:nvPr/>
        </p:nvPicPr>
        <p:blipFill>
          <a:blip r:embed="rId3">
            <a:alphaModFix/>
          </a:blip>
          <a:stretch>
            <a:fillRect/>
          </a:stretch>
        </p:blipFill>
        <p:spPr>
          <a:xfrm>
            <a:off x="311700" y="2571740"/>
            <a:ext cx="2500826" cy="2010185"/>
          </a:xfrm>
          <a:prstGeom prst="rect">
            <a:avLst/>
          </a:prstGeom>
          <a:noFill/>
          <a:ln>
            <a:noFill/>
          </a:ln>
        </p:spPr>
      </p:pic>
      <p:pic>
        <p:nvPicPr>
          <p:cNvPr id="262" name="Google Shape;262;p40"/>
          <p:cNvPicPr preferRelativeResize="0"/>
          <p:nvPr/>
        </p:nvPicPr>
        <p:blipFill>
          <a:blip r:embed="rId4">
            <a:alphaModFix/>
          </a:blip>
          <a:stretch>
            <a:fillRect/>
          </a:stretch>
        </p:blipFill>
        <p:spPr>
          <a:xfrm>
            <a:off x="3049350" y="2571725"/>
            <a:ext cx="2500826" cy="2010226"/>
          </a:xfrm>
          <a:prstGeom prst="rect">
            <a:avLst/>
          </a:prstGeom>
          <a:noFill/>
          <a:ln>
            <a:noFill/>
          </a:ln>
        </p:spPr>
      </p:pic>
      <p:pic>
        <p:nvPicPr>
          <p:cNvPr id="263" name="Google Shape;263;p40"/>
          <p:cNvPicPr preferRelativeResize="0"/>
          <p:nvPr/>
        </p:nvPicPr>
        <p:blipFill>
          <a:blip r:embed="rId5">
            <a:alphaModFix/>
          </a:blip>
          <a:stretch>
            <a:fillRect/>
          </a:stretch>
        </p:blipFill>
        <p:spPr>
          <a:xfrm>
            <a:off x="5786991" y="2571725"/>
            <a:ext cx="2893735" cy="2010226"/>
          </a:xfrm>
          <a:prstGeom prst="rect">
            <a:avLst/>
          </a:prstGeom>
          <a:noFill/>
          <a:ln>
            <a:noFill/>
          </a:ln>
        </p:spPr>
      </p:pic>
      <p:sp>
        <p:nvSpPr>
          <p:cNvPr id="264" name="Google Shape;264;p40"/>
          <p:cNvSpPr/>
          <p:nvPr/>
        </p:nvSpPr>
        <p:spPr>
          <a:xfrm>
            <a:off x="1271500" y="4231175"/>
            <a:ext cx="732900" cy="257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p:nvPr/>
        </p:nvSpPr>
        <p:spPr>
          <a:xfrm>
            <a:off x="4010025" y="4231175"/>
            <a:ext cx="732900" cy="257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0"/>
          <p:cNvSpPr/>
          <p:nvPr/>
        </p:nvSpPr>
        <p:spPr>
          <a:xfrm>
            <a:off x="6906550" y="4231175"/>
            <a:ext cx="732900" cy="257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0"/>
          <p:cNvSpPr txBox="1"/>
          <p:nvPr/>
        </p:nvSpPr>
        <p:spPr>
          <a:xfrm>
            <a:off x="1436800" y="3936575"/>
            <a:ext cx="4023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a:t>
            </a:r>
            <a:r>
              <a:rPr lang="en" sz="800">
                <a:solidFill>
                  <a:srgbClr val="FF0000"/>
                </a:solidFill>
              </a:rPr>
              <a:t>6%</a:t>
            </a:r>
            <a:endParaRPr sz="800">
              <a:solidFill>
                <a:srgbClr val="FF0000"/>
              </a:solidFill>
            </a:endParaRPr>
          </a:p>
        </p:txBody>
      </p:sp>
      <p:sp>
        <p:nvSpPr>
          <p:cNvPr id="268" name="Google Shape;268;p40"/>
          <p:cNvSpPr txBox="1"/>
          <p:nvPr/>
        </p:nvSpPr>
        <p:spPr>
          <a:xfrm>
            <a:off x="7071838" y="3936575"/>
            <a:ext cx="4023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~6%</a:t>
            </a:r>
            <a:endParaRPr sz="800">
              <a:solidFill>
                <a:srgbClr val="FF0000"/>
              </a:solidFill>
            </a:endParaRPr>
          </a:p>
        </p:txBody>
      </p:sp>
      <p:sp>
        <p:nvSpPr>
          <p:cNvPr id="269" name="Google Shape;269;p40"/>
          <p:cNvSpPr txBox="1"/>
          <p:nvPr/>
        </p:nvSpPr>
        <p:spPr>
          <a:xfrm>
            <a:off x="4175325" y="3936575"/>
            <a:ext cx="4023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~9%</a:t>
            </a:r>
            <a:endParaRPr sz="80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2020 Calls by Months: TN v</a:t>
            </a:r>
            <a:r>
              <a:rPr lang="en" sz="2620">
                <a:solidFill>
                  <a:schemeClr val="accent2"/>
                </a:solidFill>
              </a:rPr>
              <a:t>s</a:t>
            </a:r>
            <a:r>
              <a:rPr b="1" lang="en" sz="2620">
                <a:solidFill>
                  <a:schemeClr val="accent2"/>
                </a:solidFill>
                <a:latin typeface="Roboto"/>
                <a:ea typeface="Roboto"/>
                <a:cs typeface="Roboto"/>
                <a:sym typeface="Roboto"/>
              </a:rPr>
              <a:t> Other States</a:t>
            </a:r>
            <a:endParaRPr b="1" sz="2620">
              <a:solidFill>
                <a:schemeClr val="accent2"/>
              </a:solidFill>
              <a:latin typeface="Roboto"/>
              <a:ea typeface="Roboto"/>
              <a:cs typeface="Roboto"/>
              <a:sym typeface="Roboto"/>
            </a:endParaRPr>
          </a:p>
        </p:txBody>
      </p:sp>
      <p:pic>
        <p:nvPicPr>
          <p:cNvPr id="275" name="Google Shape;275;p41"/>
          <p:cNvPicPr preferRelativeResize="0"/>
          <p:nvPr/>
        </p:nvPicPr>
        <p:blipFill>
          <a:blip r:embed="rId3">
            <a:alphaModFix/>
          </a:blip>
          <a:stretch>
            <a:fillRect/>
          </a:stretch>
        </p:blipFill>
        <p:spPr>
          <a:xfrm>
            <a:off x="3684500" y="1034138"/>
            <a:ext cx="5293299" cy="3528875"/>
          </a:xfrm>
          <a:prstGeom prst="rect">
            <a:avLst/>
          </a:prstGeom>
          <a:noFill/>
          <a:ln>
            <a:noFill/>
          </a:ln>
        </p:spPr>
      </p:pic>
      <p:sp>
        <p:nvSpPr>
          <p:cNvPr id="276" name="Google Shape;276;p41"/>
          <p:cNvSpPr txBox="1"/>
          <p:nvPr/>
        </p:nvSpPr>
        <p:spPr>
          <a:xfrm>
            <a:off x="457200" y="814412"/>
            <a:ext cx="3005100" cy="4112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Out of state call volume increased throughout the year, with July and August seeing the highest peaks of out of state calls (231 each in July and August, versus 144 in May and 135 in June)</a:t>
            </a:r>
            <a:endParaRPr sz="1600">
              <a:latin typeface="Lato"/>
              <a:ea typeface="Lato"/>
              <a:cs typeface="Lato"/>
              <a:sym typeface="Lato"/>
            </a:endParaRPr>
          </a:p>
          <a:p>
            <a:pPr indent="0" lvl="0" marL="457200" rtl="0" algn="l">
              <a:lnSpc>
                <a:spcPct val="115000"/>
              </a:lnSpc>
              <a:spcBef>
                <a:spcPts val="0"/>
              </a:spcBef>
              <a:spcAft>
                <a:spcPts val="0"/>
              </a:spcAft>
              <a:buNone/>
            </a:pPr>
            <a:r>
              <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Top 3 out of state locations:</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Wisconsin: 350 calls</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Texas: 227 calls</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Minnesota: 132 calls</a:t>
            </a:r>
            <a:endParaRPr sz="16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5C7C"/>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The Ask</a:t>
            </a:r>
            <a:endParaRPr b="1">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Tennessee by County: All Calls</a:t>
            </a:r>
            <a:endParaRPr b="1" sz="2620">
              <a:solidFill>
                <a:schemeClr val="accent2"/>
              </a:solidFill>
              <a:latin typeface="Roboto"/>
              <a:ea typeface="Roboto"/>
              <a:cs typeface="Roboto"/>
              <a:sym typeface="Roboto"/>
            </a:endParaRPr>
          </a:p>
        </p:txBody>
      </p:sp>
      <p:sp>
        <p:nvSpPr>
          <p:cNvPr id="282" name="Google Shape;282;p42"/>
          <p:cNvSpPr txBox="1"/>
          <p:nvPr>
            <p:ph idx="1" type="body"/>
          </p:nvPr>
        </p:nvSpPr>
        <p:spPr>
          <a:xfrm>
            <a:off x="5142825" y="803825"/>
            <a:ext cx="3761700" cy="10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accent2"/>
              </a:solidFill>
              <a:latin typeface="Lato"/>
              <a:ea typeface="Lato"/>
              <a:cs typeface="Lato"/>
              <a:sym typeface="Lato"/>
            </a:endParaRPr>
          </a:p>
          <a:p>
            <a:pPr indent="0" lvl="0" marL="0" rtl="0" algn="l">
              <a:spcBef>
                <a:spcPts val="1200"/>
              </a:spcBef>
              <a:spcAft>
                <a:spcPts val="1200"/>
              </a:spcAft>
              <a:buNone/>
            </a:pPr>
            <a:r>
              <a:rPr lang="en" sz="1600">
                <a:solidFill>
                  <a:schemeClr val="accent2"/>
                </a:solidFill>
                <a:latin typeface="Lato"/>
                <a:ea typeface="Lato"/>
                <a:cs typeface="Lato"/>
                <a:sym typeface="Lato"/>
              </a:rPr>
              <a:t>Davidson County has the most reporting of all calls by far.</a:t>
            </a:r>
            <a:endParaRPr sz="1600">
              <a:solidFill>
                <a:schemeClr val="accent2"/>
              </a:solidFill>
              <a:latin typeface="Lato"/>
              <a:ea typeface="Lato"/>
              <a:cs typeface="Lato"/>
              <a:sym typeface="Lato"/>
            </a:endParaRPr>
          </a:p>
        </p:txBody>
      </p:sp>
      <p:sp>
        <p:nvSpPr>
          <p:cNvPr id="283" name="Google Shape;283;p42"/>
          <p:cNvSpPr txBox="1"/>
          <p:nvPr>
            <p:ph idx="1" type="body"/>
          </p:nvPr>
        </p:nvSpPr>
        <p:spPr>
          <a:xfrm>
            <a:off x="5168625" y="2326000"/>
            <a:ext cx="4073400" cy="136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chemeClr val="accent2"/>
                </a:solidFill>
                <a:latin typeface="Lato"/>
                <a:ea typeface="Lato"/>
                <a:cs typeface="Lato"/>
                <a:sym typeface="Lato"/>
              </a:rPr>
              <a:t>When this is normalized by population, Haywood county stands out, as well as Chester, Robertson, Sumner, Davidson, Jackson, Polk, and Hawkins counties.</a:t>
            </a:r>
            <a:endParaRPr sz="1600">
              <a:solidFill>
                <a:schemeClr val="accent2"/>
              </a:solidFill>
              <a:latin typeface="Lato"/>
              <a:ea typeface="Lato"/>
              <a:cs typeface="Lato"/>
              <a:sym typeface="Lato"/>
            </a:endParaRPr>
          </a:p>
        </p:txBody>
      </p:sp>
      <p:sp>
        <p:nvSpPr>
          <p:cNvPr id="284" name="Google Shape;284;p42"/>
          <p:cNvSpPr txBox="1"/>
          <p:nvPr>
            <p:ph idx="1" type="body"/>
          </p:nvPr>
        </p:nvSpPr>
        <p:spPr>
          <a:xfrm>
            <a:off x="5168625" y="3688000"/>
            <a:ext cx="3710100" cy="1132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1600">
              <a:solidFill>
                <a:schemeClr val="accent2"/>
              </a:solidFill>
              <a:latin typeface="Lato"/>
              <a:ea typeface="Lato"/>
              <a:cs typeface="Lato"/>
              <a:sym typeface="Lato"/>
            </a:endParaRPr>
          </a:p>
          <a:p>
            <a:pPr indent="0" lvl="0" marL="0" rtl="0" algn="l">
              <a:spcBef>
                <a:spcPts val="1200"/>
              </a:spcBef>
              <a:spcAft>
                <a:spcPts val="1200"/>
              </a:spcAft>
              <a:buNone/>
            </a:pPr>
            <a:r>
              <a:rPr lang="en" sz="1600">
                <a:solidFill>
                  <a:schemeClr val="accent2"/>
                </a:solidFill>
                <a:latin typeface="Lato"/>
                <a:ea typeface="Lato"/>
                <a:cs typeface="Lato"/>
                <a:sym typeface="Lato"/>
              </a:rPr>
              <a:t>Population density is included for reference and comparative purposes.</a:t>
            </a:r>
            <a:endParaRPr sz="1600">
              <a:solidFill>
                <a:schemeClr val="accent2"/>
              </a:solidFill>
              <a:latin typeface="Lato"/>
              <a:ea typeface="Lato"/>
              <a:cs typeface="Lato"/>
              <a:sym typeface="Lato"/>
            </a:endParaRPr>
          </a:p>
        </p:txBody>
      </p:sp>
      <p:pic>
        <p:nvPicPr>
          <p:cNvPr id="285" name="Google Shape;285;p42"/>
          <p:cNvPicPr preferRelativeResize="0"/>
          <p:nvPr/>
        </p:nvPicPr>
        <p:blipFill>
          <a:blip r:embed="rId3">
            <a:alphaModFix/>
          </a:blip>
          <a:stretch>
            <a:fillRect/>
          </a:stretch>
        </p:blipFill>
        <p:spPr>
          <a:xfrm>
            <a:off x="76200" y="997250"/>
            <a:ext cx="4815944" cy="1362000"/>
          </a:xfrm>
          <a:prstGeom prst="rect">
            <a:avLst/>
          </a:prstGeom>
          <a:noFill/>
          <a:ln>
            <a:noFill/>
          </a:ln>
        </p:spPr>
      </p:pic>
      <p:pic>
        <p:nvPicPr>
          <p:cNvPr id="286" name="Google Shape;286;p42"/>
          <p:cNvPicPr preferRelativeResize="0"/>
          <p:nvPr/>
        </p:nvPicPr>
        <p:blipFill>
          <a:blip r:embed="rId4">
            <a:alphaModFix/>
          </a:blip>
          <a:stretch>
            <a:fillRect/>
          </a:stretch>
        </p:blipFill>
        <p:spPr>
          <a:xfrm>
            <a:off x="0" y="2356466"/>
            <a:ext cx="4972775" cy="1407734"/>
          </a:xfrm>
          <a:prstGeom prst="rect">
            <a:avLst/>
          </a:prstGeom>
          <a:noFill/>
          <a:ln>
            <a:noFill/>
          </a:ln>
        </p:spPr>
      </p:pic>
      <p:pic>
        <p:nvPicPr>
          <p:cNvPr id="287" name="Google Shape;287;p42"/>
          <p:cNvPicPr preferRelativeResize="0"/>
          <p:nvPr/>
        </p:nvPicPr>
        <p:blipFill>
          <a:blip r:embed="rId5">
            <a:alphaModFix/>
          </a:blip>
          <a:stretch>
            <a:fillRect/>
          </a:stretch>
        </p:blipFill>
        <p:spPr>
          <a:xfrm>
            <a:off x="-19800" y="3720100"/>
            <a:ext cx="4972775" cy="1362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620">
                <a:solidFill>
                  <a:schemeClr val="accent2"/>
                </a:solidFill>
                <a:latin typeface="Roboto"/>
                <a:ea typeface="Roboto"/>
                <a:cs typeface="Roboto"/>
                <a:sym typeface="Roboto"/>
              </a:rPr>
              <a:t>Tennessee by County: All I</a:t>
            </a:r>
            <a:r>
              <a:rPr lang="en" sz="2620">
                <a:solidFill>
                  <a:schemeClr val="accent2"/>
                </a:solidFill>
              </a:rPr>
              <a:t>mminent Risk Calls</a:t>
            </a:r>
            <a:endParaRPr b="1" sz="2620">
              <a:solidFill>
                <a:schemeClr val="accent2"/>
              </a:solidFill>
              <a:latin typeface="Roboto"/>
              <a:ea typeface="Roboto"/>
              <a:cs typeface="Roboto"/>
              <a:sym typeface="Roboto"/>
            </a:endParaRPr>
          </a:p>
        </p:txBody>
      </p:sp>
      <p:sp>
        <p:nvSpPr>
          <p:cNvPr id="293" name="Google Shape;293;p43"/>
          <p:cNvSpPr txBox="1"/>
          <p:nvPr>
            <p:ph idx="1" type="body"/>
          </p:nvPr>
        </p:nvSpPr>
        <p:spPr>
          <a:xfrm>
            <a:off x="5295875" y="1127313"/>
            <a:ext cx="3642600" cy="657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600">
                <a:solidFill>
                  <a:schemeClr val="accent2"/>
                </a:solidFill>
                <a:latin typeface="Lato"/>
                <a:ea typeface="Lato"/>
                <a:cs typeface="Lato"/>
                <a:sym typeface="Lato"/>
              </a:rPr>
              <a:t>Davidson County has the most imminent risk calls by far.</a:t>
            </a:r>
            <a:endParaRPr sz="1600">
              <a:solidFill>
                <a:schemeClr val="accent2"/>
              </a:solidFill>
              <a:latin typeface="Lato"/>
              <a:ea typeface="Lato"/>
              <a:cs typeface="Lato"/>
              <a:sym typeface="Lato"/>
            </a:endParaRPr>
          </a:p>
        </p:txBody>
      </p:sp>
      <p:sp>
        <p:nvSpPr>
          <p:cNvPr id="294" name="Google Shape;294;p43"/>
          <p:cNvSpPr txBox="1"/>
          <p:nvPr>
            <p:ph idx="1" type="body"/>
          </p:nvPr>
        </p:nvSpPr>
        <p:spPr>
          <a:xfrm>
            <a:off x="5295875" y="2295275"/>
            <a:ext cx="3681900" cy="145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chemeClr val="accent2"/>
                </a:solidFill>
                <a:latin typeface="Lato"/>
                <a:ea typeface="Lato"/>
                <a:cs typeface="Lato"/>
                <a:sym typeface="Lato"/>
              </a:rPr>
              <a:t>When this is normalized by population, Cheatham county pops out. We also see Davidson, Haywood, Chester, and Hickman counties.</a:t>
            </a:r>
            <a:endParaRPr sz="1600">
              <a:solidFill>
                <a:schemeClr val="accent2"/>
              </a:solidFill>
              <a:latin typeface="Lato"/>
              <a:ea typeface="Lato"/>
              <a:cs typeface="Lato"/>
              <a:sym typeface="Lato"/>
            </a:endParaRPr>
          </a:p>
        </p:txBody>
      </p:sp>
      <p:sp>
        <p:nvSpPr>
          <p:cNvPr id="295" name="Google Shape;295;p43"/>
          <p:cNvSpPr txBox="1"/>
          <p:nvPr>
            <p:ph idx="1" type="body"/>
          </p:nvPr>
        </p:nvSpPr>
        <p:spPr>
          <a:xfrm>
            <a:off x="5295875" y="3957275"/>
            <a:ext cx="3897000" cy="75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chemeClr val="accent2"/>
                </a:solidFill>
                <a:latin typeface="Lato"/>
                <a:ea typeface="Lato"/>
                <a:cs typeface="Lato"/>
                <a:sym typeface="Lato"/>
              </a:rPr>
              <a:t>Population density is included for reference and comparative purposes.</a:t>
            </a:r>
            <a:endParaRPr sz="1600">
              <a:solidFill>
                <a:schemeClr val="accent2"/>
              </a:solidFill>
              <a:latin typeface="Lato"/>
              <a:ea typeface="Lato"/>
              <a:cs typeface="Lato"/>
              <a:sym typeface="Lato"/>
            </a:endParaRPr>
          </a:p>
        </p:txBody>
      </p:sp>
      <p:pic>
        <p:nvPicPr>
          <p:cNvPr id="296" name="Google Shape;296;p43"/>
          <p:cNvPicPr preferRelativeResize="0"/>
          <p:nvPr/>
        </p:nvPicPr>
        <p:blipFill>
          <a:blip r:embed="rId3">
            <a:alphaModFix/>
          </a:blip>
          <a:stretch>
            <a:fillRect/>
          </a:stretch>
        </p:blipFill>
        <p:spPr>
          <a:xfrm>
            <a:off x="-19800" y="3688000"/>
            <a:ext cx="4981351" cy="1394100"/>
          </a:xfrm>
          <a:prstGeom prst="rect">
            <a:avLst/>
          </a:prstGeom>
          <a:noFill/>
          <a:ln>
            <a:noFill/>
          </a:ln>
        </p:spPr>
      </p:pic>
      <p:pic>
        <p:nvPicPr>
          <p:cNvPr id="297" name="Google Shape;297;p43"/>
          <p:cNvPicPr preferRelativeResize="0"/>
          <p:nvPr/>
        </p:nvPicPr>
        <p:blipFill>
          <a:blip r:embed="rId4">
            <a:alphaModFix/>
          </a:blip>
          <a:stretch>
            <a:fillRect/>
          </a:stretch>
        </p:blipFill>
        <p:spPr>
          <a:xfrm>
            <a:off x="75950" y="804082"/>
            <a:ext cx="4981350" cy="1457518"/>
          </a:xfrm>
          <a:prstGeom prst="rect">
            <a:avLst/>
          </a:prstGeom>
          <a:noFill/>
          <a:ln>
            <a:noFill/>
          </a:ln>
        </p:spPr>
      </p:pic>
      <p:pic>
        <p:nvPicPr>
          <p:cNvPr id="298" name="Google Shape;298;p43"/>
          <p:cNvPicPr preferRelativeResize="0"/>
          <p:nvPr/>
        </p:nvPicPr>
        <p:blipFill>
          <a:blip r:embed="rId5">
            <a:alphaModFix/>
          </a:blip>
          <a:stretch>
            <a:fillRect/>
          </a:stretch>
        </p:blipFill>
        <p:spPr>
          <a:xfrm>
            <a:off x="133175" y="2261609"/>
            <a:ext cx="4981350" cy="14292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457200" y="43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620">
                <a:solidFill>
                  <a:schemeClr val="accent2"/>
                </a:solidFill>
                <a:latin typeface="Roboto"/>
                <a:ea typeface="Roboto"/>
                <a:cs typeface="Roboto"/>
                <a:sym typeface="Roboto"/>
              </a:rPr>
              <a:t>Tennessee by County: Imminent Risk Issues Reported</a:t>
            </a:r>
            <a:endParaRPr b="1" sz="2620">
              <a:solidFill>
                <a:schemeClr val="accent2"/>
              </a:solidFill>
              <a:latin typeface="Roboto"/>
              <a:ea typeface="Roboto"/>
              <a:cs typeface="Roboto"/>
              <a:sym typeface="Roboto"/>
            </a:endParaRPr>
          </a:p>
        </p:txBody>
      </p:sp>
      <p:sp>
        <p:nvSpPr>
          <p:cNvPr id="304" name="Google Shape;304;p44"/>
          <p:cNvSpPr txBox="1"/>
          <p:nvPr>
            <p:ph idx="1" type="body"/>
          </p:nvPr>
        </p:nvSpPr>
        <p:spPr>
          <a:xfrm>
            <a:off x="5362525" y="1217038"/>
            <a:ext cx="36855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chemeClr val="accent2"/>
                </a:solidFill>
                <a:latin typeface="Lato"/>
                <a:ea typeface="Lato"/>
                <a:cs typeface="Lato"/>
                <a:sym typeface="Lato"/>
              </a:rPr>
              <a:t>Davidson County has the most reporting of imminent issues by far.</a:t>
            </a:r>
            <a:endParaRPr sz="1600">
              <a:solidFill>
                <a:schemeClr val="accent2"/>
              </a:solidFill>
              <a:latin typeface="Lato"/>
              <a:ea typeface="Lato"/>
              <a:cs typeface="Lato"/>
              <a:sym typeface="Lato"/>
            </a:endParaRPr>
          </a:p>
        </p:txBody>
      </p:sp>
      <p:sp>
        <p:nvSpPr>
          <p:cNvPr id="305" name="Google Shape;305;p44"/>
          <p:cNvSpPr txBox="1"/>
          <p:nvPr>
            <p:ph idx="1" type="body"/>
          </p:nvPr>
        </p:nvSpPr>
        <p:spPr>
          <a:xfrm>
            <a:off x="5362525" y="2295250"/>
            <a:ext cx="3685500" cy="136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chemeClr val="accent2"/>
                </a:solidFill>
                <a:latin typeface="Lato"/>
                <a:ea typeface="Lato"/>
                <a:cs typeface="Lato"/>
                <a:sym typeface="Lato"/>
              </a:rPr>
              <a:t>When this is normalized by population, Cheatham county stands out, as well as Haywood, Chester, Davidson, Jackson, and Hickman counties.</a:t>
            </a:r>
            <a:endParaRPr sz="1600">
              <a:solidFill>
                <a:schemeClr val="accent2"/>
              </a:solidFill>
              <a:latin typeface="Lato"/>
              <a:ea typeface="Lato"/>
              <a:cs typeface="Lato"/>
              <a:sym typeface="Lato"/>
            </a:endParaRPr>
          </a:p>
        </p:txBody>
      </p:sp>
      <p:sp>
        <p:nvSpPr>
          <p:cNvPr id="306" name="Google Shape;306;p44"/>
          <p:cNvSpPr txBox="1"/>
          <p:nvPr>
            <p:ph idx="1" type="body"/>
          </p:nvPr>
        </p:nvSpPr>
        <p:spPr>
          <a:xfrm>
            <a:off x="5362525" y="4015900"/>
            <a:ext cx="35517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chemeClr val="accent2"/>
                </a:solidFill>
                <a:latin typeface="Lato"/>
                <a:ea typeface="Lato"/>
                <a:cs typeface="Lato"/>
                <a:sym typeface="Lato"/>
              </a:rPr>
              <a:t>Population density is included for reference and comparative purposes.</a:t>
            </a:r>
            <a:endParaRPr sz="1600">
              <a:solidFill>
                <a:schemeClr val="accent2"/>
              </a:solidFill>
              <a:latin typeface="Lato"/>
              <a:ea typeface="Lato"/>
              <a:cs typeface="Lato"/>
              <a:sym typeface="Lato"/>
            </a:endParaRPr>
          </a:p>
        </p:txBody>
      </p:sp>
      <p:pic>
        <p:nvPicPr>
          <p:cNvPr id="307" name="Google Shape;307;p44"/>
          <p:cNvPicPr preferRelativeResize="0"/>
          <p:nvPr/>
        </p:nvPicPr>
        <p:blipFill>
          <a:blip r:embed="rId3">
            <a:alphaModFix/>
          </a:blip>
          <a:stretch>
            <a:fillRect/>
          </a:stretch>
        </p:blipFill>
        <p:spPr>
          <a:xfrm>
            <a:off x="0" y="846375"/>
            <a:ext cx="5039161" cy="1479617"/>
          </a:xfrm>
          <a:prstGeom prst="rect">
            <a:avLst/>
          </a:prstGeom>
          <a:noFill/>
          <a:ln>
            <a:noFill/>
          </a:ln>
        </p:spPr>
      </p:pic>
      <p:pic>
        <p:nvPicPr>
          <p:cNvPr id="308" name="Google Shape;308;p44"/>
          <p:cNvPicPr preferRelativeResize="0"/>
          <p:nvPr/>
        </p:nvPicPr>
        <p:blipFill>
          <a:blip r:embed="rId4">
            <a:alphaModFix/>
          </a:blip>
          <a:stretch>
            <a:fillRect/>
          </a:stretch>
        </p:blipFill>
        <p:spPr>
          <a:xfrm>
            <a:off x="240275" y="2326000"/>
            <a:ext cx="4906550" cy="1417200"/>
          </a:xfrm>
          <a:prstGeom prst="rect">
            <a:avLst/>
          </a:prstGeom>
          <a:noFill/>
          <a:ln>
            <a:noFill/>
          </a:ln>
        </p:spPr>
      </p:pic>
      <p:pic>
        <p:nvPicPr>
          <p:cNvPr id="309" name="Google Shape;309;p44"/>
          <p:cNvPicPr preferRelativeResize="0"/>
          <p:nvPr/>
        </p:nvPicPr>
        <p:blipFill>
          <a:blip r:embed="rId5">
            <a:alphaModFix/>
          </a:blip>
          <a:stretch>
            <a:fillRect/>
          </a:stretch>
        </p:blipFill>
        <p:spPr>
          <a:xfrm>
            <a:off x="132600" y="3688000"/>
            <a:ext cx="4938026" cy="1394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5C7C"/>
        </a:solidFill>
      </p:bgPr>
    </p:bg>
    <p:spTree>
      <p:nvGrpSpPr>
        <p:cNvPr id="313" name="Shape 313"/>
        <p:cNvGrpSpPr/>
        <p:nvPr/>
      </p:nvGrpSpPr>
      <p:grpSpPr>
        <a:xfrm>
          <a:off x="0" y="0"/>
          <a:ext cx="0" cy="0"/>
          <a:chOff x="0" y="0"/>
          <a:chExt cx="0" cy="0"/>
        </a:xfrm>
      </p:grpSpPr>
      <p:sp>
        <p:nvSpPr>
          <p:cNvPr id="314" name="Google Shape;314;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Demographic Analysis</a:t>
            </a:r>
            <a:endParaRPr b="1">
              <a:solidFill>
                <a:srgbClr val="FFFFFF"/>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00">
                <a:solidFill>
                  <a:schemeClr val="accent2"/>
                </a:solidFill>
                <a:latin typeface="Roboto"/>
                <a:ea typeface="Roboto"/>
                <a:cs typeface="Roboto"/>
                <a:sym typeface="Roboto"/>
              </a:rPr>
              <a:t>Key Considerations</a:t>
            </a:r>
            <a:endParaRPr b="1" sz="2600">
              <a:solidFill>
                <a:schemeClr val="accent2"/>
              </a:solidFill>
              <a:latin typeface="Roboto"/>
              <a:ea typeface="Roboto"/>
              <a:cs typeface="Roboto"/>
              <a:sym typeface="Roboto"/>
            </a:endParaRPr>
          </a:p>
        </p:txBody>
      </p:sp>
      <p:sp>
        <p:nvSpPr>
          <p:cNvPr id="320" name="Google Shape;320;p46"/>
          <p:cNvSpPr txBox="1"/>
          <p:nvPr/>
        </p:nvSpPr>
        <p:spPr>
          <a:xfrm>
            <a:off x="311700" y="831225"/>
            <a:ext cx="4971900" cy="39828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2"/>
              </a:buClr>
              <a:buSzPts val="1500"/>
              <a:buFont typeface="Lato"/>
              <a:buChar char="●"/>
            </a:pPr>
            <a:r>
              <a:rPr lang="en" sz="1500">
                <a:solidFill>
                  <a:schemeClr val="accent2"/>
                </a:solidFill>
                <a:latin typeface="Lato"/>
                <a:ea typeface="Lato"/>
                <a:cs typeface="Lato"/>
                <a:sym typeface="Lato"/>
              </a:rPr>
              <a:t>Who is calling?</a:t>
            </a:r>
            <a:endParaRPr sz="1500">
              <a:solidFill>
                <a:schemeClr val="accent2"/>
              </a:solidFill>
              <a:latin typeface="Lato"/>
              <a:ea typeface="Lato"/>
              <a:cs typeface="Lato"/>
              <a:sym typeface="Lato"/>
            </a:endParaRPr>
          </a:p>
          <a:p>
            <a:pPr indent="-323850" lvl="1" marL="914400" rtl="0" algn="l">
              <a:spcBef>
                <a:spcPts val="0"/>
              </a:spcBef>
              <a:spcAft>
                <a:spcPts val="0"/>
              </a:spcAft>
              <a:buClr>
                <a:schemeClr val="accent2"/>
              </a:buClr>
              <a:buSzPts val="1500"/>
              <a:buFont typeface="Lato"/>
              <a:buChar char="○"/>
            </a:pPr>
            <a:r>
              <a:rPr lang="en" sz="1500">
                <a:solidFill>
                  <a:schemeClr val="accent2"/>
                </a:solidFill>
                <a:latin typeface="Lato"/>
                <a:ea typeface="Lato"/>
                <a:cs typeface="Lato"/>
                <a:sym typeface="Lato"/>
              </a:rPr>
              <a:t>Age</a:t>
            </a:r>
            <a:endParaRPr sz="1500">
              <a:solidFill>
                <a:schemeClr val="accent2"/>
              </a:solidFill>
              <a:latin typeface="Lato"/>
              <a:ea typeface="Lato"/>
              <a:cs typeface="Lato"/>
              <a:sym typeface="Lato"/>
            </a:endParaRPr>
          </a:p>
          <a:p>
            <a:pPr indent="-323850" lvl="1" marL="914400" rtl="0" algn="l">
              <a:spcBef>
                <a:spcPts val="0"/>
              </a:spcBef>
              <a:spcAft>
                <a:spcPts val="0"/>
              </a:spcAft>
              <a:buClr>
                <a:schemeClr val="accent2"/>
              </a:buClr>
              <a:buSzPts val="1500"/>
              <a:buFont typeface="Lato"/>
              <a:buChar char="○"/>
            </a:pPr>
            <a:r>
              <a:rPr lang="en" sz="1500">
                <a:solidFill>
                  <a:schemeClr val="accent2"/>
                </a:solidFill>
                <a:latin typeface="Lato"/>
                <a:ea typeface="Lato"/>
                <a:cs typeface="Lato"/>
                <a:sym typeface="Lato"/>
              </a:rPr>
              <a:t>Ethnicity</a:t>
            </a:r>
            <a:endParaRPr sz="1500">
              <a:solidFill>
                <a:schemeClr val="accent2"/>
              </a:solidFill>
              <a:latin typeface="Lato"/>
              <a:ea typeface="Lato"/>
              <a:cs typeface="Lato"/>
              <a:sym typeface="Lato"/>
            </a:endParaRPr>
          </a:p>
          <a:p>
            <a:pPr indent="-323850" lvl="1" marL="914400" rtl="0" algn="l">
              <a:spcBef>
                <a:spcPts val="0"/>
              </a:spcBef>
              <a:spcAft>
                <a:spcPts val="0"/>
              </a:spcAft>
              <a:buClr>
                <a:schemeClr val="accent2"/>
              </a:buClr>
              <a:buSzPts val="1500"/>
              <a:buFont typeface="Lato"/>
              <a:buChar char="○"/>
            </a:pPr>
            <a:r>
              <a:rPr lang="en" sz="1500">
                <a:solidFill>
                  <a:schemeClr val="accent2"/>
                </a:solidFill>
                <a:latin typeface="Lato"/>
                <a:ea typeface="Lato"/>
                <a:cs typeface="Lato"/>
                <a:sym typeface="Lato"/>
              </a:rPr>
              <a:t>Gender Identity</a:t>
            </a:r>
            <a:endParaRPr sz="1500">
              <a:solidFill>
                <a:schemeClr val="accent2"/>
              </a:solidFill>
              <a:latin typeface="Lato"/>
              <a:ea typeface="Lato"/>
              <a:cs typeface="Lato"/>
              <a:sym typeface="Lato"/>
            </a:endParaRPr>
          </a:p>
          <a:p>
            <a:pPr indent="-323850" lvl="1" marL="914400" rtl="0" algn="l">
              <a:spcBef>
                <a:spcPts val="0"/>
              </a:spcBef>
              <a:spcAft>
                <a:spcPts val="0"/>
              </a:spcAft>
              <a:buClr>
                <a:schemeClr val="accent2"/>
              </a:buClr>
              <a:buSzPts val="1500"/>
              <a:buFont typeface="Lato"/>
              <a:buChar char="○"/>
            </a:pPr>
            <a:r>
              <a:rPr lang="en" sz="1500">
                <a:solidFill>
                  <a:schemeClr val="accent2"/>
                </a:solidFill>
                <a:latin typeface="Lato"/>
                <a:ea typeface="Lato"/>
                <a:cs typeface="Lato"/>
                <a:sym typeface="Lato"/>
              </a:rPr>
              <a:t>Marital Status</a:t>
            </a:r>
            <a:endParaRPr sz="1500">
              <a:solidFill>
                <a:schemeClr val="accent2"/>
              </a:solidFill>
              <a:latin typeface="Lato"/>
              <a:ea typeface="Lato"/>
              <a:cs typeface="Lato"/>
              <a:sym typeface="Lato"/>
            </a:endParaRPr>
          </a:p>
          <a:p>
            <a:pPr indent="-323850" lvl="1" marL="914400" rtl="0" algn="l">
              <a:spcBef>
                <a:spcPts val="0"/>
              </a:spcBef>
              <a:spcAft>
                <a:spcPts val="0"/>
              </a:spcAft>
              <a:buClr>
                <a:schemeClr val="accent2"/>
              </a:buClr>
              <a:buSzPts val="1500"/>
              <a:buFont typeface="Lato"/>
              <a:buChar char="○"/>
            </a:pPr>
            <a:r>
              <a:rPr lang="en" sz="1500">
                <a:solidFill>
                  <a:schemeClr val="accent2"/>
                </a:solidFill>
                <a:latin typeface="Lato"/>
                <a:ea typeface="Lato"/>
                <a:cs typeface="Lato"/>
                <a:sym typeface="Lato"/>
              </a:rPr>
              <a:t>Employment Status</a:t>
            </a:r>
            <a:endParaRPr sz="1500">
              <a:solidFill>
                <a:schemeClr val="accent2"/>
              </a:solidFill>
              <a:latin typeface="Lato"/>
              <a:ea typeface="Lato"/>
              <a:cs typeface="Lato"/>
              <a:sym typeface="Lato"/>
            </a:endParaRPr>
          </a:p>
          <a:p>
            <a:pPr indent="0" lvl="0" marL="457200" rtl="0" algn="l">
              <a:spcBef>
                <a:spcPts val="0"/>
              </a:spcBef>
              <a:spcAft>
                <a:spcPts val="0"/>
              </a:spcAft>
              <a:buNone/>
            </a:pPr>
            <a:r>
              <a:t/>
            </a:r>
            <a:endParaRPr sz="1500">
              <a:solidFill>
                <a:schemeClr val="accent2"/>
              </a:solidFill>
              <a:latin typeface="Lato"/>
              <a:ea typeface="Lato"/>
              <a:cs typeface="Lato"/>
              <a:sym typeface="Lato"/>
            </a:endParaRPr>
          </a:p>
          <a:p>
            <a:pPr indent="-323850" lvl="0" marL="457200" rtl="0" algn="l">
              <a:spcBef>
                <a:spcPts val="0"/>
              </a:spcBef>
              <a:spcAft>
                <a:spcPts val="0"/>
              </a:spcAft>
              <a:buClr>
                <a:schemeClr val="accent2"/>
              </a:buClr>
              <a:buSzPts val="1500"/>
              <a:buFont typeface="Lato"/>
              <a:buChar char="●"/>
            </a:pPr>
            <a:r>
              <a:rPr lang="en" sz="1500">
                <a:solidFill>
                  <a:schemeClr val="accent2"/>
                </a:solidFill>
                <a:latin typeface="Lato"/>
                <a:ea typeface="Lato"/>
                <a:cs typeface="Lato"/>
                <a:sym typeface="Lato"/>
              </a:rPr>
              <a:t>How do crisis issues differ among these groups?</a:t>
            </a:r>
            <a:endParaRPr sz="1500">
              <a:solidFill>
                <a:schemeClr val="accent2"/>
              </a:solidFill>
              <a:latin typeface="Lato"/>
              <a:ea typeface="Lato"/>
              <a:cs typeface="Lato"/>
              <a:sym typeface="Lato"/>
            </a:endParaRPr>
          </a:p>
          <a:p>
            <a:pPr indent="0" lvl="0" marL="457200" rtl="0" algn="l">
              <a:spcBef>
                <a:spcPts val="0"/>
              </a:spcBef>
              <a:spcAft>
                <a:spcPts val="0"/>
              </a:spcAft>
              <a:buNone/>
            </a:pPr>
            <a:r>
              <a:t/>
            </a:r>
            <a:endParaRPr sz="1500">
              <a:solidFill>
                <a:schemeClr val="accent2"/>
              </a:solidFill>
              <a:latin typeface="Lato"/>
              <a:ea typeface="Lato"/>
              <a:cs typeface="Lato"/>
              <a:sym typeface="Lato"/>
            </a:endParaRPr>
          </a:p>
          <a:p>
            <a:pPr indent="-323850" lvl="0" marL="457200" rtl="0" algn="l">
              <a:spcBef>
                <a:spcPts val="0"/>
              </a:spcBef>
              <a:spcAft>
                <a:spcPts val="0"/>
              </a:spcAft>
              <a:buClr>
                <a:schemeClr val="accent2"/>
              </a:buClr>
              <a:buSzPts val="1500"/>
              <a:buFont typeface="Lato"/>
              <a:buChar char="●"/>
            </a:pPr>
            <a:r>
              <a:rPr lang="en" sz="1500">
                <a:solidFill>
                  <a:schemeClr val="accent2"/>
                </a:solidFill>
                <a:latin typeface="Lato"/>
                <a:ea typeface="Lato"/>
                <a:cs typeface="Lato"/>
                <a:sym typeface="Lato"/>
              </a:rPr>
              <a:t>How are imminent risk calls </a:t>
            </a:r>
            <a:r>
              <a:rPr lang="en" sz="1500">
                <a:solidFill>
                  <a:schemeClr val="accent2"/>
                </a:solidFill>
                <a:latin typeface="Lato"/>
                <a:ea typeface="Lato"/>
                <a:cs typeface="Lato"/>
                <a:sym typeface="Lato"/>
              </a:rPr>
              <a:t>distributed</a:t>
            </a:r>
            <a:r>
              <a:rPr lang="en" sz="1500">
                <a:solidFill>
                  <a:schemeClr val="accent2"/>
                </a:solidFill>
                <a:latin typeface="Lato"/>
                <a:ea typeface="Lato"/>
                <a:cs typeface="Lato"/>
                <a:sym typeface="Lato"/>
              </a:rPr>
              <a:t> among these groups?</a:t>
            </a:r>
            <a:endParaRPr sz="1500">
              <a:solidFill>
                <a:schemeClr val="accent2"/>
              </a:solidFill>
              <a:latin typeface="Lato"/>
              <a:ea typeface="Lato"/>
              <a:cs typeface="Lato"/>
              <a:sym typeface="Lato"/>
            </a:endParaRPr>
          </a:p>
          <a:p>
            <a:pPr indent="0" lvl="0" marL="457200" rtl="0" algn="l">
              <a:spcBef>
                <a:spcPts val="0"/>
              </a:spcBef>
              <a:spcAft>
                <a:spcPts val="0"/>
              </a:spcAft>
              <a:buNone/>
            </a:pPr>
            <a:r>
              <a:t/>
            </a:r>
            <a:endParaRPr sz="1500">
              <a:solidFill>
                <a:schemeClr val="accent2"/>
              </a:solidFill>
              <a:latin typeface="Lato"/>
              <a:ea typeface="Lato"/>
              <a:cs typeface="Lato"/>
              <a:sym typeface="Lato"/>
            </a:endParaRPr>
          </a:p>
          <a:p>
            <a:pPr indent="-323850" lvl="0" marL="457200" rtl="0" algn="l">
              <a:lnSpc>
                <a:spcPct val="115000"/>
              </a:lnSpc>
              <a:spcBef>
                <a:spcPts val="0"/>
              </a:spcBef>
              <a:spcAft>
                <a:spcPts val="0"/>
              </a:spcAft>
              <a:buClr>
                <a:schemeClr val="accent2"/>
              </a:buClr>
              <a:buSzPts val="1500"/>
              <a:buFont typeface="Lato"/>
              <a:buChar char="●"/>
            </a:pPr>
            <a:r>
              <a:rPr lang="en" sz="1500">
                <a:solidFill>
                  <a:schemeClr val="accent2"/>
                </a:solidFill>
                <a:latin typeface="Lato"/>
                <a:ea typeface="Lato"/>
                <a:cs typeface="Lato"/>
                <a:sym typeface="Lato"/>
              </a:rPr>
              <a:t>34% of callers did not supply ANY demographic info; 53% of callers supplied 1 of 9 demographic data points; 62% of callers supplied 2 of 9 demographic data points</a:t>
            </a:r>
            <a:endParaRPr sz="1500">
              <a:solidFill>
                <a:schemeClr val="accent2"/>
              </a:solidFill>
              <a:latin typeface="Lato"/>
              <a:ea typeface="Lato"/>
              <a:cs typeface="Lato"/>
              <a:sym typeface="Lato"/>
            </a:endParaRPr>
          </a:p>
        </p:txBody>
      </p:sp>
      <p:pic>
        <p:nvPicPr>
          <p:cNvPr id="321" name="Google Shape;321;p46"/>
          <p:cNvPicPr preferRelativeResize="0"/>
          <p:nvPr/>
        </p:nvPicPr>
        <p:blipFill>
          <a:blip r:embed="rId3">
            <a:alphaModFix/>
          </a:blip>
          <a:stretch>
            <a:fillRect/>
          </a:stretch>
        </p:blipFill>
        <p:spPr>
          <a:xfrm>
            <a:off x="5551200" y="926888"/>
            <a:ext cx="3283525" cy="3289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00">
                <a:solidFill>
                  <a:schemeClr val="accent2"/>
                </a:solidFill>
                <a:latin typeface="Roboto"/>
                <a:ea typeface="Roboto"/>
                <a:cs typeface="Roboto"/>
                <a:sym typeface="Roboto"/>
              </a:rPr>
              <a:t>Demographics - Age</a:t>
            </a:r>
            <a:endParaRPr b="1" sz="2600">
              <a:solidFill>
                <a:schemeClr val="accent2"/>
              </a:solidFill>
              <a:latin typeface="Roboto"/>
              <a:ea typeface="Roboto"/>
              <a:cs typeface="Roboto"/>
              <a:sym typeface="Roboto"/>
            </a:endParaRPr>
          </a:p>
        </p:txBody>
      </p:sp>
      <p:sp>
        <p:nvSpPr>
          <p:cNvPr id="327" name="Google Shape;327;p47"/>
          <p:cNvSpPr txBox="1"/>
          <p:nvPr/>
        </p:nvSpPr>
        <p:spPr>
          <a:xfrm>
            <a:off x="457200" y="935450"/>
            <a:ext cx="3363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There is a large spike in the 41 - 55 and 56 - 70 age groups, which account for over 70% of the identified callers.</a:t>
            </a:r>
            <a:endParaRPr sz="1600">
              <a:solidFill>
                <a:schemeClr val="accent2"/>
              </a:solidFill>
              <a:latin typeface="Lato"/>
              <a:ea typeface="Lato"/>
              <a:cs typeface="Lato"/>
              <a:sym typeface="Lato"/>
            </a:endParaRPr>
          </a:p>
        </p:txBody>
      </p:sp>
      <p:pic>
        <p:nvPicPr>
          <p:cNvPr id="328" name="Google Shape;328;p47"/>
          <p:cNvPicPr preferRelativeResize="0"/>
          <p:nvPr/>
        </p:nvPicPr>
        <p:blipFill>
          <a:blip r:embed="rId3">
            <a:alphaModFix/>
          </a:blip>
          <a:stretch>
            <a:fillRect/>
          </a:stretch>
        </p:blipFill>
        <p:spPr>
          <a:xfrm>
            <a:off x="4119925" y="750033"/>
            <a:ext cx="4712375" cy="2036291"/>
          </a:xfrm>
          <a:prstGeom prst="rect">
            <a:avLst/>
          </a:prstGeom>
          <a:noFill/>
          <a:ln>
            <a:noFill/>
          </a:ln>
        </p:spPr>
      </p:pic>
      <p:pic>
        <p:nvPicPr>
          <p:cNvPr id="329" name="Google Shape;329;p47"/>
          <p:cNvPicPr preferRelativeResize="0"/>
          <p:nvPr/>
        </p:nvPicPr>
        <p:blipFill>
          <a:blip r:embed="rId4">
            <a:alphaModFix/>
          </a:blip>
          <a:stretch>
            <a:fillRect/>
          </a:stretch>
        </p:blipFill>
        <p:spPr>
          <a:xfrm>
            <a:off x="4188742" y="2862525"/>
            <a:ext cx="4827958" cy="2257275"/>
          </a:xfrm>
          <a:prstGeom prst="rect">
            <a:avLst/>
          </a:prstGeom>
          <a:noFill/>
          <a:ln>
            <a:noFill/>
          </a:ln>
        </p:spPr>
      </p:pic>
      <p:cxnSp>
        <p:nvCxnSpPr>
          <p:cNvPr id="330" name="Google Shape;330;p47"/>
          <p:cNvCxnSpPr/>
          <p:nvPr/>
        </p:nvCxnSpPr>
        <p:spPr>
          <a:xfrm rot="10800000">
            <a:off x="4431775" y="4413850"/>
            <a:ext cx="4332900" cy="0"/>
          </a:xfrm>
          <a:prstGeom prst="straightConnector1">
            <a:avLst/>
          </a:prstGeom>
          <a:noFill/>
          <a:ln cap="flat" cmpd="sng" w="9525">
            <a:solidFill>
              <a:srgbClr val="FF0000"/>
            </a:solidFill>
            <a:prstDash val="solid"/>
            <a:round/>
            <a:headEnd len="med" w="med" type="none"/>
            <a:tailEnd len="med" w="med" type="none"/>
          </a:ln>
        </p:spPr>
      </p:cxnSp>
      <p:sp>
        <p:nvSpPr>
          <p:cNvPr id="331" name="Google Shape;331;p47"/>
          <p:cNvSpPr txBox="1"/>
          <p:nvPr/>
        </p:nvSpPr>
        <p:spPr>
          <a:xfrm>
            <a:off x="7638625" y="4413850"/>
            <a:ext cx="1900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0000"/>
                </a:solidFill>
              </a:rPr>
              <a:t>Overall Avg Call Length</a:t>
            </a:r>
            <a:endParaRPr sz="70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00">
                <a:solidFill>
                  <a:schemeClr val="accent2"/>
                </a:solidFill>
                <a:latin typeface="Roboto"/>
                <a:ea typeface="Roboto"/>
                <a:cs typeface="Roboto"/>
                <a:sym typeface="Roboto"/>
              </a:rPr>
              <a:t>Demographics - Age</a:t>
            </a:r>
            <a:endParaRPr b="1" sz="2600">
              <a:solidFill>
                <a:schemeClr val="accent2"/>
              </a:solidFill>
              <a:latin typeface="Roboto"/>
              <a:ea typeface="Roboto"/>
              <a:cs typeface="Roboto"/>
              <a:sym typeface="Roboto"/>
            </a:endParaRPr>
          </a:p>
        </p:txBody>
      </p:sp>
      <p:pic>
        <p:nvPicPr>
          <p:cNvPr id="337" name="Google Shape;337;p48"/>
          <p:cNvPicPr preferRelativeResize="0"/>
          <p:nvPr/>
        </p:nvPicPr>
        <p:blipFill>
          <a:blip r:embed="rId3">
            <a:alphaModFix/>
          </a:blip>
          <a:stretch>
            <a:fillRect/>
          </a:stretch>
        </p:blipFill>
        <p:spPr>
          <a:xfrm>
            <a:off x="152400" y="1373175"/>
            <a:ext cx="8839200" cy="304259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Demographics - Ethnicity</a:t>
            </a:r>
            <a:endParaRPr b="1" sz="2620">
              <a:solidFill>
                <a:schemeClr val="accent2"/>
              </a:solidFill>
              <a:latin typeface="Roboto"/>
              <a:ea typeface="Roboto"/>
              <a:cs typeface="Roboto"/>
              <a:sym typeface="Roboto"/>
            </a:endParaRPr>
          </a:p>
        </p:txBody>
      </p:sp>
      <p:sp>
        <p:nvSpPr>
          <p:cNvPr id="343" name="Google Shape;343;p49"/>
          <p:cNvSpPr txBox="1"/>
          <p:nvPr/>
        </p:nvSpPr>
        <p:spPr>
          <a:xfrm>
            <a:off x="304200" y="918250"/>
            <a:ext cx="3345600" cy="2130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Caucausian and African-American callers combined for almost all of the callers (&gt; 95%).</a:t>
            </a:r>
            <a:endParaRPr sz="1600">
              <a:solidFill>
                <a:schemeClr val="accent2"/>
              </a:solidFill>
              <a:latin typeface="Lato"/>
              <a:ea typeface="Lato"/>
              <a:cs typeface="Lato"/>
              <a:sym typeface="Lato"/>
            </a:endParaRPr>
          </a:p>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Other ethnic groups combined accounted for less than 5% of the identified callers.</a:t>
            </a:r>
            <a:endParaRPr sz="1600">
              <a:solidFill>
                <a:schemeClr val="accent2"/>
              </a:solidFill>
              <a:latin typeface="Lato"/>
              <a:ea typeface="Lato"/>
              <a:cs typeface="Lato"/>
              <a:sym typeface="Lato"/>
            </a:endParaRPr>
          </a:p>
        </p:txBody>
      </p:sp>
      <p:pic>
        <p:nvPicPr>
          <p:cNvPr id="344" name="Google Shape;344;p49"/>
          <p:cNvPicPr preferRelativeResize="0"/>
          <p:nvPr/>
        </p:nvPicPr>
        <p:blipFill>
          <a:blip r:embed="rId3">
            <a:alphaModFix/>
          </a:blip>
          <a:stretch>
            <a:fillRect/>
          </a:stretch>
        </p:blipFill>
        <p:spPr>
          <a:xfrm>
            <a:off x="3649800" y="704300"/>
            <a:ext cx="5182501" cy="2109500"/>
          </a:xfrm>
          <a:prstGeom prst="rect">
            <a:avLst/>
          </a:prstGeom>
          <a:noFill/>
          <a:ln>
            <a:noFill/>
          </a:ln>
        </p:spPr>
      </p:pic>
      <p:pic>
        <p:nvPicPr>
          <p:cNvPr id="345" name="Google Shape;345;p49"/>
          <p:cNvPicPr preferRelativeResize="0"/>
          <p:nvPr/>
        </p:nvPicPr>
        <p:blipFill>
          <a:blip r:embed="rId4">
            <a:alphaModFix/>
          </a:blip>
          <a:stretch>
            <a:fillRect/>
          </a:stretch>
        </p:blipFill>
        <p:spPr>
          <a:xfrm>
            <a:off x="4266025" y="2842675"/>
            <a:ext cx="4832226" cy="2255775"/>
          </a:xfrm>
          <a:prstGeom prst="rect">
            <a:avLst/>
          </a:prstGeom>
          <a:noFill/>
          <a:ln>
            <a:noFill/>
          </a:ln>
        </p:spPr>
      </p:pic>
      <p:cxnSp>
        <p:nvCxnSpPr>
          <p:cNvPr id="346" name="Google Shape;346;p49"/>
          <p:cNvCxnSpPr/>
          <p:nvPr/>
        </p:nvCxnSpPr>
        <p:spPr>
          <a:xfrm rot="10800000">
            <a:off x="4530825" y="4729125"/>
            <a:ext cx="4296900" cy="0"/>
          </a:xfrm>
          <a:prstGeom prst="straightConnector1">
            <a:avLst/>
          </a:prstGeom>
          <a:noFill/>
          <a:ln cap="flat" cmpd="sng" w="9525">
            <a:solidFill>
              <a:srgbClr val="FF0000"/>
            </a:solidFill>
            <a:prstDash val="solid"/>
            <a:round/>
            <a:headEnd len="med" w="med" type="none"/>
            <a:tailEnd len="med" w="med" type="none"/>
          </a:ln>
        </p:spPr>
      </p:cxnSp>
      <p:sp>
        <p:nvSpPr>
          <p:cNvPr id="347" name="Google Shape;347;p49"/>
          <p:cNvSpPr txBox="1"/>
          <p:nvPr/>
        </p:nvSpPr>
        <p:spPr>
          <a:xfrm>
            <a:off x="7620600" y="449967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0000"/>
                </a:solidFill>
              </a:rPr>
              <a:t>Overall Avg Call Length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457200" y="44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Demographics - Ethnicity</a:t>
            </a:r>
            <a:endParaRPr b="1" sz="2620">
              <a:solidFill>
                <a:schemeClr val="accent2"/>
              </a:solidFill>
              <a:latin typeface="Roboto"/>
              <a:ea typeface="Roboto"/>
              <a:cs typeface="Roboto"/>
              <a:sym typeface="Roboto"/>
            </a:endParaRPr>
          </a:p>
        </p:txBody>
      </p:sp>
      <p:pic>
        <p:nvPicPr>
          <p:cNvPr id="353" name="Google Shape;353;p50"/>
          <p:cNvPicPr preferRelativeResize="0"/>
          <p:nvPr/>
        </p:nvPicPr>
        <p:blipFill>
          <a:blip r:embed="rId3">
            <a:alphaModFix/>
          </a:blip>
          <a:stretch>
            <a:fillRect/>
          </a:stretch>
        </p:blipFill>
        <p:spPr>
          <a:xfrm>
            <a:off x="152400" y="1382175"/>
            <a:ext cx="8839201" cy="305685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Demographics - Gender Identity</a:t>
            </a:r>
            <a:endParaRPr b="1" sz="2620">
              <a:solidFill>
                <a:schemeClr val="accent2"/>
              </a:solidFill>
              <a:latin typeface="Roboto"/>
              <a:ea typeface="Roboto"/>
              <a:cs typeface="Roboto"/>
              <a:sym typeface="Roboto"/>
            </a:endParaRPr>
          </a:p>
        </p:txBody>
      </p:sp>
      <p:sp>
        <p:nvSpPr>
          <p:cNvPr id="359" name="Google Shape;359;p51"/>
          <p:cNvSpPr txBox="1"/>
          <p:nvPr/>
        </p:nvSpPr>
        <p:spPr>
          <a:xfrm>
            <a:off x="311125" y="961200"/>
            <a:ext cx="33996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Female callers were a larger share than male callers at a 3:2 ratio.</a:t>
            </a:r>
            <a:endParaRPr sz="1600">
              <a:solidFill>
                <a:schemeClr val="accent2"/>
              </a:solidFill>
              <a:latin typeface="Lato"/>
              <a:ea typeface="Lato"/>
              <a:cs typeface="Lato"/>
              <a:sym typeface="Lato"/>
            </a:endParaRPr>
          </a:p>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Genderqueer, transgender, and unidentified callers made up less than 5% of callers.</a:t>
            </a:r>
            <a:endParaRPr sz="1600">
              <a:solidFill>
                <a:schemeClr val="accent2"/>
              </a:solidFill>
              <a:latin typeface="Lato"/>
              <a:ea typeface="Lato"/>
              <a:cs typeface="Lato"/>
              <a:sym typeface="Lato"/>
            </a:endParaRPr>
          </a:p>
        </p:txBody>
      </p:sp>
      <p:pic>
        <p:nvPicPr>
          <p:cNvPr id="360" name="Google Shape;360;p51"/>
          <p:cNvPicPr preferRelativeResize="0"/>
          <p:nvPr/>
        </p:nvPicPr>
        <p:blipFill>
          <a:blip r:embed="rId3">
            <a:alphaModFix/>
          </a:blip>
          <a:stretch>
            <a:fillRect/>
          </a:stretch>
        </p:blipFill>
        <p:spPr>
          <a:xfrm>
            <a:off x="3823975" y="711625"/>
            <a:ext cx="4954275" cy="2221000"/>
          </a:xfrm>
          <a:prstGeom prst="rect">
            <a:avLst/>
          </a:prstGeom>
          <a:noFill/>
          <a:ln>
            <a:noFill/>
          </a:ln>
        </p:spPr>
      </p:pic>
      <p:pic>
        <p:nvPicPr>
          <p:cNvPr id="361" name="Google Shape;361;p51"/>
          <p:cNvPicPr preferRelativeResize="0"/>
          <p:nvPr/>
        </p:nvPicPr>
        <p:blipFill>
          <a:blip r:embed="rId4">
            <a:alphaModFix/>
          </a:blip>
          <a:stretch>
            <a:fillRect/>
          </a:stretch>
        </p:blipFill>
        <p:spPr>
          <a:xfrm>
            <a:off x="4269725" y="2993950"/>
            <a:ext cx="4783201" cy="2149550"/>
          </a:xfrm>
          <a:prstGeom prst="rect">
            <a:avLst/>
          </a:prstGeom>
          <a:noFill/>
          <a:ln>
            <a:noFill/>
          </a:ln>
        </p:spPr>
      </p:pic>
      <p:cxnSp>
        <p:nvCxnSpPr>
          <p:cNvPr id="362" name="Google Shape;362;p51"/>
          <p:cNvCxnSpPr/>
          <p:nvPr/>
        </p:nvCxnSpPr>
        <p:spPr>
          <a:xfrm rot="10800000">
            <a:off x="4526375" y="4430900"/>
            <a:ext cx="4269900" cy="18000"/>
          </a:xfrm>
          <a:prstGeom prst="straightConnector1">
            <a:avLst/>
          </a:prstGeom>
          <a:noFill/>
          <a:ln cap="flat" cmpd="sng" w="9525">
            <a:solidFill>
              <a:srgbClr val="FF0000"/>
            </a:solidFill>
            <a:prstDash val="solid"/>
            <a:round/>
            <a:headEnd len="med" w="med" type="none"/>
            <a:tailEnd len="med" w="med" type="none"/>
          </a:ln>
        </p:spPr>
      </p:cxnSp>
      <p:sp>
        <p:nvSpPr>
          <p:cNvPr id="363" name="Google Shape;363;p51"/>
          <p:cNvSpPr txBox="1"/>
          <p:nvPr/>
        </p:nvSpPr>
        <p:spPr>
          <a:xfrm>
            <a:off x="7737800" y="421042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0000"/>
                </a:solidFill>
              </a:rPr>
              <a:t>Overall Avg Call Length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Business Questions</a:t>
            </a:r>
            <a:endParaRPr b="1" sz="2620">
              <a:solidFill>
                <a:schemeClr val="accent2"/>
              </a:solidFill>
              <a:latin typeface="Roboto"/>
              <a:ea typeface="Roboto"/>
              <a:cs typeface="Roboto"/>
              <a:sym typeface="Roboto"/>
            </a:endParaRPr>
          </a:p>
        </p:txBody>
      </p:sp>
      <p:sp>
        <p:nvSpPr>
          <p:cNvPr id="75" name="Google Shape;75;p16"/>
          <p:cNvSpPr txBox="1"/>
          <p:nvPr>
            <p:ph idx="1" type="body"/>
          </p:nvPr>
        </p:nvSpPr>
        <p:spPr>
          <a:xfrm>
            <a:off x="329550" y="863550"/>
            <a:ext cx="4242600" cy="4003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2"/>
              </a:buClr>
              <a:buSzPts val="1600"/>
              <a:buFont typeface="Lato"/>
              <a:buAutoNum type="arabicPeriod"/>
            </a:pPr>
            <a:r>
              <a:rPr lang="en" sz="1600">
                <a:solidFill>
                  <a:schemeClr val="accent2"/>
                </a:solidFill>
                <a:latin typeface="Lato"/>
                <a:ea typeface="Lato"/>
                <a:cs typeface="Lato"/>
                <a:sym typeface="Lato"/>
              </a:rPr>
              <a:t>Examine call volume and identify surge times/seasons/events</a:t>
            </a:r>
            <a:endParaRPr sz="1600">
              <a:solidFill>
                <a:schemeClr val="accent2"/>
              </a:solidFill>
              <a:latin typeface="Lato"/>
              <a:ea typeface="Lato"/>
              <a:cs typeface="Lato"/>
              <a:sym typeface="Lato"/>
            </a:endParaRPr>
          </a:p>
          <a:p>
            <a:pPr indent="-330200" lvl="0" marL="457200" rtl="0" algn="l">
              <a:spcBef>
                <a:spcPts val="1000"/>
              </a:spcBef>
              <a:spcAft>
                <a:spcPts val="0"/>
              </a:spcAft>
              <a:buClr>
                <a:schemeClr val="accent2"/>
              </a:buClr>
              <a:buSzPts val="1600"/>
              <a:buFont typeface="Lato"/>
              <a:buAutoNum type="arabicPeriod"/>
            </a:pPr>
            <a:r>
              <a:rPr lang="en" sz="1600">
                <a:solidFill>
                  <a:schemeClr val="accent2"/>
                </a:solidFill>
                <a:latin typeface="Lato"/>
                <a:ea typeface="Lato"/>
                <a:cs typeface="Lato"/>
                <a:sym typeface="Lato"/>
              </a:rPr>
              <a:t>Analyze trends in call content </a:t>
            </a:r>
            <a:endParaRPr sz="1600">
              <a:solidFill>
                <a:schemeClr val="accent2"/>
              </a:solidFill>
              <a:latin typeface="Lato"/>
              <a:ea typeface="Lato"/>
              <a:cs typeface="Lato"/>
              <a:sym typeface="Lato"/>
            </a:endParaRPr>
          </a:p>
          <a:p>
            <a:pPr indent="-330200" lvl="1" marL="914400" rtl="0" algn="l">
              <a:spcBef>
                <a:spcPts val="1000"/>
              </a:spcBef>
              <a:spcAft>
                <a:spcPts val="0"/>
              </a:spcAft>
              <a:buClr>
                <a:schemeClr val="accent2"/>
              </a:buClr>
              <a:buSzPts val="1600"/>
              <a:buFont typeface="Lato"/>
              <a:buAutoNum type="alphaLcPeriod"/>
            </a:pPr>
            <a:r>
              <a:rPr lang="en" sz="1600">
                <a:solidFill>
                  <a:schemeClr val="accent2"/>
                </a:solidFill>
                <a:latin typeface="Lato"/>
                <a:ea typeface="Lato"/>
                <a:cs typeface="Lato"/>
                <a:sym typeface="Lato"/>
              </a:rPr>
              <a:t>Most common issues</a:t>
            </a:r>
            <a:endParaRPr sz="1600">
              <a:solidFill>
                <a:schemeClr val="accent2"/>
              </a:solidFill>
              <a:latin typeface="Lato"/>
              <a:ea typeface="Lato"/>
              <a:cs typeface="Lato"/>
              <a:sym typeface="Lato"/>
            </a:endParaRPr>
          </a:p>
          <a:p>
            <a:pPr indent="-330200" lvl="1" marL="914400" rtl="0" algn="l">
              <a:spcBef>
                <a:spcPts val="1000"/>
              </a:spcBef>
              <a:spcAft>
                <a:spcPts val="0"/>
              </a:spcAft>
              <a:buClr>
                <a:schemeClr val="accent2"/>
              </a:buClr>
              <a:buSzPts val="1600"/>
              <a:buFont typeface="Lato"/>
              <a:buAutoNum type="alphaLcPeriod"/>
            </a:pPr>
            <a:r>
              <a:rPr lang="en" sz="1600">
                <a:solidFill>
                  <a:schemeClr val="accent2"/>
                </a:solidFill>
                <a:latin typeface="Lato"/>
                <a:ea typeface="Lato"/>
                <a:cs typeface="Lato"/>
                <a:sym typeface="Lato"/>
              </a:rPr>
              <a:t>Average count of issues per call</a:t>
            </a:r>
            <a:endParaRPr sz="1600">
              <a:solidFill>
                <a:schemeClr val="accent2"/>
              </a:solidFill>
              <a:latin typeface="Lato"/>
              <a:ea typeface="Lato"/>
              <a:cs typeface="Lato"/>
              <a:sym typeface="Lato"/>
            </a:endParaRPr>
          </a:p>
          <a:p>
            <a:pPr indent="-330200" lvl="0" marL="457200" rtl="0" algn="l">
              <a:spcBef>
                <a:spcPts val="1000"/>
              </a:spcBef>
              <a:spcAft>
                <a:spcPts val="0"/>
              </a:spcAft>
              <a:buClr>
                <a:schemeClr val="accent2"/>
              </a:buClr>
              <a:buSzPts val="1600"/>
              <a:buFont typeface="Lato"/>
              <a:buAutoNum type="arabicPeriod"/>
            </a:pPr>
            <a:r>
              <a:rPr lang="en" sz="1600">
                <a:solidFill>
                  <a:schemeClr val="accent2"/>
                </a:solidFill>
                <a:latin typeface="Lato"/>
                <a:ea typeface="Lato"/>
                <a:cs typeface="Lato"/>
                <a:sym typeface="Lato"/>
              </a:rPr>
              <a:t>Assess regional and demographic trends in call content and call volume</a:t>
            </a:r>
            <a:endParaRPr sz="1600">
              <a:solidFill>
                <a:schemeClr val="accent2"/>
              </a:solidFill>
              <a:latin typeface="Lato"/>
              <a:ea typeface="Lato"/>
              <a:cs typeface="Lato"/>
              <a:sym typeface="Lato"/>
            </a:endParaRPr>
          </a:p>
          <a:p>
            <a:pPr indent="-330200" lvl="0" marL="457200" rtl="0" algn="l">
              <a:spcBef>
                <a:spcPts val="1000"/>
              </a:spcBef>
              <a:spcAft>
                <a:spcPts val="0"/>
              </a:spcAft>
              <a:buClr>
                <a:schemeClr val="accent2"/>
              </a:buClr>
              <a:buSzPts val="1600"/>
              <a:buFont typeface="Lato"/>
              <a:buAutoNum type="arabicPeriod"/>
            </a:pPr>
            <a:r>
              <a:rPr lang="en" sz="1600">
                <a:solidFill>
                  <a:schemeClr val="accent2"/>
                </a:solidFill>
                <a:latin typeface="Lato"/>
                <a:ea typeface="Lato"/>
                <a:cs typeface="Lato"/>
                <a:sym typeface="Lato"/>
              </a:rPr>
              <a:t>Determine count and success rate of imminent risk calls</a:t>
            </a:r>
            <a:endParaRPr sz="1600">
              <a:solidFill>
                <a:schemeClr val="accent2"/>
              </a:solidFill>
              <a:latin typeface="Lato"/>
              <a:ea typeface="Lato"/>
              <a:cs typeface="Lato"/>
              <a:sym typeface="Lato"/>
            </a:endParaRPr>
          </a:p>
          <a:p>
            <a:pPr indent="-330200" lvl="0" marL="457200" rtl="0" algn="l">
              <a:spcBef>
                <a:spcPts val="1000"/>
              </a:spcBef>
              <a:spcAft>
                <a:spcPts val="0"/>
              </a:spcAft>
              <a:buClr>
                <a:schemeClr val="accent2"/>
              </a:buClr>
              <a:buSzPts val="1600"/>
              <a:buFont typeface="Lato"/>
              <a:buAutoNum type="arabicPeriod"/>
            </a:pPr>
            <a:r>
              <a:rPr lang="en" sz="1600">
                <a:solidFill>
                  <a:schemeClr val="accent2"/>
                </a:solidFill>
                <a:latin typeface="Lato"/>
                <a:ea typeface="Lato"/>
                <a:cs typeface="Lato"/>
                <a:sym typeface="Lato"/>
              </a:rPr>
              <a:t>Identify potential savings in avoided ER visits and psychiatric treatment</a:t>
            </a:r>
            <a:endParaRPr sz="1600">
              <a:solidFill>
                <a:schemeClr val="accent2"/>
              </a:solidFill>
              <a:latin typeface="Lato"/>
              <a:ea typeface="Lato"/>
              <a:cs typeface="Lato"/>
              <a:sym typeface="Lato"/>
            </a:endParaRPr>
          </a:p>
          <a:p>
            <a:pPr indent="0" lvl="0" marL="0" rtl="0" algn="l">
              <a:spcBef>
                <a:spcPts val="1000"/>
              </a:spcBef>
              <a:spcAft>
                <a:spcPts val="1200"/>
              </a:spcAft>
              <a:buNone/>
            </a:pPr>
            <a:r>
              <a:t/>
            </a:r>
            <a:endParaRPr sz="1600">
              <a:solidFill>
                <a:schemeClr val="accent2"/>
              </a:solidFill>
              <a:latin typeface="Lato"/>
              <a:ea typeface="Lato"/>
              <a:cs typeface="Lato"/>
              <a:sym typeface="Lato"/>
            </a:endParaRPr>
          </a:p>
        </p:txBody>
      </p:sp>
      <p:pic>
        <p:nvPicPr>
          <p:cNvPr descr=":+1:" id="76" name="Google Shape;76;p16"/>
          <p:cNvPicPr preferRelativeResize="0"/>
          <p:nvPr/>
        </p:nvPicPr>
        <p:blipFill>
          <a:blip r:embed="rId3">
            <a:alphaModFix/>
          </a:blip>
          <a:stretch>
            <a:fillRect/>
          </a:stretch>
        </p:blipFill>
        <p:spPr>
          <a:xfrm>
            <a:off x="4034075" y="5651600"/>
            <a:ext cx="152400" cy="152400"/>
          </a:xfrm>
          <a:prstGeom prst="rect">
            <a:avLst/>
          </a:prstGeom>
          <a:noFill/>
          <a:ln>
            <a:noFill/>
          </a:ln>
        </p:spPr>
      </p:pic>
      <p:pic>
        <p:nvPicPr>
          <p:cNvPr id="77" name="Google Shape;77;p16"/>
          <p:cNvPicPr preferRelativeResize="0"/>
          <p:nvPr/>
        </p:nvPicPr>
        <p:blipFill>
          <a:blip r:embed="rId4">
            <a:alphaModFix/>
          </a:blip>
          <a:stretch>
            <a:fillRect/>
          </a:stretch>
        </p:blipFill>
        <p:spPr>
          <a:xfrm>
            <a:off x="5531475" y="1184075"/>
            <a:ext cx="2800850" cy="280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Demographics - Gender Identity</a:t>
            </a:r>
            <a:endParaRPr b="1" sz="2620">
              <a:solidFill>
                <a:schemeClr val="accent2"/>
              </a:solidFill>
              <a:latin typeface="Roboto"/>
              <a:ea typeface="Roboto"/>
              <a:cs typeface="Roboto"/>
              <a:sym typeface="Roboto"/>
            </a:endParaRPr>
          </a:p>
        </p:txBody>
      </p:sp>
      <p:pic>
        <p:nvPicPr>
          <p:cNvPr id="369" name="Google Shape;369;p52"/>
          <p:cNvPicPr preferRelativeResize="0"/>
          <p:nvPr/>
        </p:nvPicPr>
        <p:blipFill>
          <a:blip r:embed="rId3">
            <a:alphaModFix/>
          </a:blip>
          <a:stretch>
            <a:fillRect/>
          </a:stretch>
        </p:blipFill>
        <p:spPr>
          <a:xfrm>
            <a:off x="206450" y="1382175"/>
            <a:ext cx="8839200" cy="30425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Demographics - Marital Status</a:t>
            </a:r>
            <a:endParaRPr b="1" sz="2620">
              <a:solidFill>
                <a:schemeClr val="accent2"/>
              </a:solidFill>
              <a:latin typeface="Roboto"/>
              <a:ea typeface="Roboto"/>
              <a:cs typeface="Roboto"/>
              <a:sym typeface="Roboto"/>
            </a:endParaRPr>
          </a:p>
        </p:txBody>
      </p:sp>
      <p:sp>
        <p:nvSpPr>
          <p:cNvPr id="375" name="Google Shape;375;p53"/>
          <p:cNvSpPr txBox="1"/>
          <p:nvPr/>
        </p:nvSpPr>
        <p:spPr>
          <a:xfrm>
            <a:off x="302775" y="949825"/>
            <a:ext cx="33456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Single and divorced callers accounted for the significant majority of callers, combining for over 90%.</a:t>
            </a:r>
            <a:endParaRPr sz="1600">
              <a:solidFill>
                <a:schemeClr val="accent2"/>
              </a:solidFill>
              <a:latin typeface="Lato"/>
              <a:ea typeface="Lato"/>
              <a:cs typeface="Lato"/>
              <a:sym typeface="Lato"/>
            </a:endParaRPr>
          </a:p>
        </p:txBody>
      </p:sp>
      <p:pic>
        <p:nvPicPr>
          <p:cNvPr id="376" name="Google Shape;376;p53"/>
          <p:cNvPicPr preferRelativeResize="0"/>
          <p:nvPr/>
        </p:nvPicPr>
        <p:blipFill>
          <a:blip r:embed="rId3">
            <a:alphaModFix/>
          </a:blip>
          <a:stretch>
            <a:fillRect/>
          </a:stretch>
        </p:blipFill>
        <p:spPr>
          <a:xfrm>
            <a:off x="4007050" y="700225"/>
            <a:ext cx="4825249" cy="2091875"/>
          </a:xfrm>
          <a:prstGeom prst="rect">
            <a:avLst/>
          </a:prstGeom>
          <a:noFill/>
          <a:ln>
            <a:noFill/>
          </a:ln>
        </p:spPr>
      </p:pic>
      <p:pic>
        <p:nvPicPr>
          <p:cNvPr id="377" name="Google Shape;377;p53"/>
          <p:cNvPicPr preferRelativeResize="0"/>
          <p:nvPr/>
        </p:nvPicPr>
        <p:blipFill>
          <a:blip r:embed="rId4">
            <a:alphaModFix/>
          </a:blip>
          <a:stretch>
            <a:fillRect/>
          </a:stretch>
        </p:blipFill>
        <p:spPr>
          <a:xfrm>
            <a:off x="4267200" y="2836096"/>
            <a:ext cx="4825249" cy="2252529"/>
          </a:xfrm>
          <a:prstGeom prst="rect">
            <a:avLst/>
          </a:prstGeom>
          <a:noFill/>
          <a:ln>
            <a:noFill/>
          </a:ln>
        </p:spPr>
      </p:pic>
      <p:cxnSp>
        <p:nvCxnSpPr>
          <p:cNvPr id="378" name="Google Shape;378;p53"/>
          <p:cNvCxnSpPr/>
          <p:nvPr/>
        </p:nvCxnSpPr>
        <p:spPr>
          <a:xfrm rot="10800000">
            <a:off x="4535875" y="4585025"/>
            <a:ext cx="4287900" cy="27000"/>
          </a:xfrm>
          <a:prstGeom prst="straightConnector1">
            <a:avLst/>
          </a:prstGeom>
          <a:noFill/>
          <a:ln cap="flat" cmpd="sng" w="9525">
            <a:solidFill>
              <a:srgbClr val="FF0000"/>
            </a:solidFill>
            <a:prstDash val="solid"/>
            <a:round/>
            <a:headEnd len="med" w="med" type="none"/>
            <a:tailEnd len="med" w="med" type="none"/>
          </a:ln>
        </p:spPr>
      </p:cxnSp>
      <p:sp>
        <p:nvSpPr>
          <p:cNvPr id="379" name="Google Shape;379;p53"/>
          <p:cNvSpPr txBox="1"/>
          <p:nvPr/>
        </p:nvSpPr>
        <p:spPr>
          <a:xfrm>
            <a:off x="7773800" y="436882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0000"/>
                </a:solidFill>
              </a:rPr>
              <a:t>Overall Avg Call Length</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4"/>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Demographics - Marital Status</a:t>
            </a:r>
            <a:endParaRPr b="1" sz="2620">
              <a:solidFill>
                <a:schemeClr val="accent2"/>
              </a:solidFill>
              <a:latin typeface="Roboto"/>
              <a:ea typeface="Roboto"/>
              <a:cs typeface="Roboto"/>
              <a:sym typeface="Roboto"/>
            </a:endParaRPr>
          </a:p>
        </p:txBody>
      </p:sp>
      <p:pic>
        <p:nvPicPr>
          <p:cNvPr id="385" name="Google Shape;385;p54"/>
          <p:cNvPicPr preferRelativeResize="0"/>
          <p:nvPr/>
        </p:nvPicPr>
        <p:blipFill>
          <a:blip r:embed="rId3">
            <a:alphaModFix/>
          </a:blip>
          <a:stretch>
            <a:fillRect/>
          </a:stretch>
        </p:blipFill>
        <p:spPr>
          <a:xfrm>
            <a:off x="152400" y="1382200"/>
            <a:ext cx="8839200" cy="30425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5"/>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Demographics - Employment Status</a:t>
            </a:r>
            <a:endParaRPr b="1" sz="2620">
              <a:solidFill>
                <a:schemeClr val="accent2"/>
              </a:solidFill>
              <a:latin typeface="Roboto"/>
              <a:ea typeface="Roboto"/>
              <a:cs typeface="Roboto"/>
              <a:sym typeface="Roboto"/>
            </a:endParaRPr>
          </a:p>
        </p:txBody>
      </p:sp>
      <p:sp>
        <p:nvSpPr>
          <p:cNvPr id="391" name="Google Shape;391;p55"/>
          <p:cNvSpPr txBox="1"/>
          <p:nvPr/>
        </p:nvSpPr>
        <p:spPr>
          <a:xfrm>
            <a:off x="311700" y="916400"/>
            <a:ext cx="33456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Roughly 55% of callers rely on some form of Social Security Disability Insurance (SSDI).</a:t>
            </a:r>
            <a:endParaRPr sz="1600">
              <a:solidFill>
                <a:schemeClr val="accent2"/>
              </a:solidFill>
              <a:latin typeface="Lato"/>
              <a:ea typeface="Lato"/>
              <a:cs typeface="Lato"/>
              <a:sym typeface="Lato"/>
            </a:endParaRPr>
          </a:p>
        </p:txBody>
      </p:sp>
      <p:pic>
        <p:nvPicPr>
          <p:cNvPr id="392" name="Google Shape;392;p55"/>
          <p:cNvPicPr preferRelativeResize="0"/>
          <p:nvPr/>
        </p:nvPicPr>
        <p:blipFill>
          <a:blip r:embed="rId3">
            <a:alphaModFix/>
          </a:blip>
          <a:stretch>
            <a:fillRect/>
          </a:stretch>
        </p:blipFill>
        <p:spPr>
          <a:xfrm>
            <a:off x="3719724" y="916400"/>
            <a:ext cx="5112576" cy="2092225"/>
          </a:xfrm>
          <a:prstGeom prst="rect">
            <a:avLst/>
          </a:prstGeom>
          <a:noFill/>
          <a:ln>
            <a:noFill/>
          </a:ln>
        </p:spPr>
      </p:pic>
      <p:pic>
        <p:nvPicPr>
          <p:cNvPr id="393" name="Google Shape;393;p55"/>
          <p:cNvPicPr preferRelativeResize="0"/>
          <p:nvPr/>
        </p:nvPicPr>
        <p:blipFill>
          <a:blip r:embed="rId4">
            <a:alphaModFix/>
          </a:blip>
          <a:stretch>
            <a:fillRect/>
          </a:stretch>
        </p:blipFill>
        <p:spPr>
          <a:xfrm>
            <a:off x="155850" y="3126125"/>
            <a:ext cx="8832300" cy="1702058"/>
          </a:xfrm>
          <a:prstGeom prst="rect">
            <a:avLst/>
          </a:prstGeom>
          <a:noFill/>
          <a:ln>
            <a:noFill/>
          </a:ln>
        </p:spPr>
      </p:pic>
      <p:cxnSp>
        <p:nvCxnSpPr>
          <p:cNvPr id="394" name="Google Shape;394;p55"/>
          <p:cNvCxnSpPr/>
          <p:nvPr/>
        </p:nvCxnSpPr>
        <p:spPr>
          <a:xfrm rot="10800000">
            <a:off x="333450" y="3900400"/>
            <a:ext cx="8413200" cy="0"/>
          </a:xfrm>
          <a:prstGeom prst="straightConnector1">
            <a:avLst/>
          </a:prstGeom>
          <a:noFill/>
          <a:ln cap="flat" cmpd="sng" w="9525">
            <a:solidFill>
              <a:srgbClr val="FF0000"/>
            </a:solidFill>
            <a:prstDash val="solid"/>
            <a:round/>
            <a:headEnd len="med" w="med" type="none"/>
            <a:tailEnd len="med" w="med" type="none"/>
          </a:ln>
        </p:spPr>
      </p:cxnSp>
      <p:sp>
        <p:nvSpPr>
          <p:cNvPr id="395" name="Google Shape;395;p55"/>
          <p:cNvSpPr txBox="1"/>
          <p:nvPr/>
        </p:nvSpPr>
        <p:spPr>
          <a:xfrm>
            <a:off x="6701850" y="367997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0000"/>
                </a:solidFill>
              </a:rPr>
              <a:t>Overall Avg Call Length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6"/>
          <p:cNvSpPr txBox="1"/>
          <p:nvPr>
            <p:ph type="title"/>
          </p:nvPr>
        </p:nvSpPr>
        <p:spPr>
          <a:xfrm>
            <a:off x="457200" y="44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Demographics - Employment Status</a:t>
            </a:r>
            <a:endParaRPr b="1" sz="2620">
              <a:solidFill>
                <a:schemeClr val="accent2"/>
              </a:solidFill>
              <a:latin typeface="Roboto"/>
              <a:ea typeface="Roboto"/>
              <a:cs typeface="Roboto"/>
              <a:sym typeface="Roboto"/>
            </a:endParaRPr>
          </a:p>
        </p:txBody>
      </p:sp>
      <p:pic>
        <p:nvPicPr>
          <p:cNvPr id="401" name="Google Shape;401;p56"/>
          <p:cNvPicPr preferRelativeResize="0"/>
          <p:nvPr/>
        </p:nvPicPr>
        <p:blipFill>
          <a:blip r:embed="rId3">
            <a:alphaModFix/>
          </a:blip>
          <a:stretch>
            <a:fillRect/>
          </a:stretch>
        </p:blipFill>
        <p:spPr>
          <a:xfrm>
            <a:off x="152400" y="872325"/>
            <a:ext cx="8839200" cy="427118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txBox="1"/>
          <p:nvPr>
            <p:ph type="title"/>
          </p:nvPr>
        </p:nvSpPr>
        <p:spPr>
          <a:xfrm>
            <a:off x="457200" y="44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Demographics - Issue Categories</a:t>
            </a:r>
            <a:endParaRPr b="1" sz="2620">
              <a:solidFill>
                <a:schemeClr val="accent2"/>
              </a:solidFill>
              <a:latin typeface="Roboto"/>
              <a:ea typeface="Roboto"/>
              <a:cs typeface="Roboto"/>
              <a:sym typeface="Roboto"/>
            </a:endParaRPr>
          </a:p>
        </p:txBody>
      </p:sp>
      <p:pic>
        <p:nvPicPr>
          <p:cNvPr id="407" name="Google Shape;407;p57"/>
          <p:cNvPicPr preferRelativeResize="0"/>
          <p:nvPr/>
        </p:nvPicPr>
        <p:blipFill>
          <a:blip r:embed="rId3">
            <a:alphaModFix/>
          </a:blip>
          <a:stretch>
            <a:fillRect/>
          </a:stretch>
        </p:blipFill>
        <p:spPr>
          <a:xfrm>
            <a:off x="2636063" y="954825"/>
            <a:ext cx="3871875" cy="3847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8"/>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Demographics - Issue Categories</a:t>
            </a:r>
            <a:endParaRPr b="1" sz="2620">
              <a:solidFill>
                <a:schemeClr val="accent2"/>
              </a:solidFill>
              <a:latin typeface="Roboto"/>
              <a:ea typeface="Roboto"/>
              <a:cs typeface="Roboto"/>
              <a:sym typeface="Roboto"/>
            </a:endParaRPr>
          </a:p>
        </p:txBody>
      </p:sp>
      <p:pic>
        <p:nvPicPr>
          <p:cNvPr id="413" name="Google Shape;413;p58"/>
          <p:cNvPicPr preferRelativeResize="0"/>
          <p:nvPr/>
        </p:nvPicPr>
        <p:blipFill>
          <a:blip r:embed="rId3">
            <a:alphaModFix/>
          </a:blip>
          <a:stretch>
            <a:fillRect/>
          </a:stretch>
        </p:blipFill>
        <p:spPr>
          <a:xfrm>
            <a:off x="5114350" y="855578"/>
            <a:ext cx="3717950" cy="3973372"/>
          </a:xfrm>
          <a:prstGeom prst="rect">
            <a:avLst/>
          </a:prstGeom>
          <a:noFill/>
          <a:ln>
            <a:noFill/>
          </a:ln>
        </p:spPr>
      </p:pic>
      <p:pic>
        <p:nvPicPr>
          <p:cNvPr id="414" name="Google Shape;414;p58"/>
          <p:cNvPicPr preferRelativeResize="0"/>
          <p:nvPr/>
        </p:nvPicPr>
        <p:blipFill>
          <a:blip r:embed="rId4">
            <a:alphaModFix/>
          </a:blip>
          <a:stretch>
            <a:fillRect/>
          </a:stretch>
        </p:blipFill>
        <p:spPr>
          <a:xfrm>
            <a:off x="658850" y="855578"/>
            <a:ext cx="3538249" cy="39733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5C7C"/>
        </a:solidFill>
      </p:bgPr>
    </p:bg>
    <p:spTree>
      <p:nvGrpSpPr>
        <p:cNvPr id="418" name="Shape 418"/>
        <p:cNvGrpSpPr/>
        <p:nvPr/>
      </p:nvGrpSpPr>
      <p:grpSpPr>
        <a:xfrm>
          <a:off x="0" y="0"/>
          <a:ext cx="0" cy="0"/>
          <a:chOff x="0" y="0"/>
          <a:chExt cx="0" cy="0"/>
        </a:xfrm>
      </p:grpSpPr>
      <p:sp>
        <p:nvSpPr>
          <p:cNvPr id="419" name="Google Shape;419;p5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Analysis of Repeat &amp; One Time Callers</a:t>
            </a:r>
            <a:endParaRPr b="1">
              <a:solidFill>
                <a:srgbClr val="FFFFFF"/>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0"/>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Key Focus Areas for Analysis</a:t>
            </a:r>
            <a:endParaRPr b="1" sz="2620">
              <a:solidFill>
                <a:schemeClr val="accent2"/>
              </a:solidFill>
              <a:latin typeface="Roboto"/>
              <a:ea typeface="Roboto"/>
              <a:cs typeface="Roboto"/>
              <a:sym typeface="Roboto"/>
            </a:endParaRPr>
          </a:p>
        </p:txBody>
      </p:sp>
      <p:sp>
        <p:nvSpPr>
          <p:cNvPr id="425" name="Google Shape;425;p60"/>
          <p:cNvSpPr txBox="1"/>
          <p:nvPr>
            <p:ph idx="1" type="body"/>
          </p:nvPr>
        </p:nvSpPr>
        <p:spPr>
          <a:xfrm>
            <a:off x="457200" y="864650"/>
            <a:ext cx="8375100" cy="38778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chemeClr val="accent2"/>
              </a:buClr>
              <a:buSzPts val="1600"/>
              <a:buFont typeface="Lato"/>
              <a:buChar char="●"/>
            </a:pPr>
            <a:r>
              <a:rPr lang="en" sz="1600">
                <a:solidFill>
                  <a:schemeClr val="accent2"/>
                </a:solidFill>
                <a:latin typeface="Lato"/>
                <a:ea typeface="Lato"/>
                <a:cs typeface="Lato"/>
                <a:sym typeface="Lato"/>
              </a:rPr>
              <a:t>Define the two types of callers, </a:t>
            </a:r>
            <a:r>
              <a:rPr b="1" lang="en" sz="1600">
                <a:solidFill>
                  <a:schemeClr val="accent2"/>
                </a:solidFill>
                <a:latin typeface="Lato"/>
                <a:ea typeface="Lato"/>
                <a:cs typeface="Lato"/>
                <a:sym typeface="Lato"/>
              </a:rPr>
              <a:t>repeat callers and one time callers: </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b="1" lang="en" sz="1600">
                <a:solidFill>
                  <a:schemeClr val="accent2"/>
                </a:solidFill>
                <a:latin typeface="Lato"/>
                <a:ea typeface="Lato"/>
                <a:cs typeface="Lato"/>
                <a:sym typeface="Lato"/>
              </a:rPr>
              <a:t>Repeat callers</a:t>
            </a:r>
            <a:r>
              <a:rPr lang="en" sz="1600">
                <a:solidFill>
                  <a:schemeClr val="accent2"/>
                </a:solidFill>
                <a:latin typeface="Lato"/>
                <a:ea typeface="Lato"/>
                <a:cs typeface="Lato"/>
                <a:sym typeface="Lato"/>
              </a:rPr>
              <a:t> are individuals who call the center multiple times and have a </a:t>
            </a:r>
            <a:r>
              <a:rPr b="1" lang="en" sz="1600">
                <a:solidFill>
                  <a:schemeClr val="accent2"/>
                </a:solidFill>
                <a:latin typeface="Lato"/>
                <a:ea typeface="Lato"/>
                <a:cs typeface="Lato"/>
                <a:sym typeface="Lato"/>
              </a:rPr>
              <a:t>unique Call Number</a:t>
            </a:r>
            <a:r>
              <a:rPr lang="en" sz="1600">
                <a:solidFill>
                  <a:schemeClr val="accent2"/>
                </a:solidFill>
                <a:latin typeface="Lato"/>
                <a:ea typeface="Lato"/>
                <a:cs typeface="Lato"/>
                <a:sym typeface="Lato"/>
              </a:rPr>
              <a:t> assigned to them.  </a:t>
            </a:r>
            <a:r>
              <a:rPr b="1" lang="en" sz="1600">
                <a:solidFill>
                  <a:schemeClr val="accent2"/>
                </a:solidFill>
                <a:latin typeface="Lato"/>
                <a:ea typeface="Lato"/>
                <a:cs typeface="Lato"/>
                <a:sym typeface="Lato"/>
              </a:rPr>
              <a:t>One time callers</a:t>
            </a:r>
            <a:r>
              <a:rPr lang="en" sz="1600">
                <a:solidFill>
                  <a:schemeClr val="accent2"/>
                </a:solidFill>
                <a:latin typeface="Lato"/>
                <a:ea typeface="Lato"/>
                <a:cs typeface="Lato"/>
                <a:sym typeface="Lato"/>
              </a:rPr>
              <a:t> are individuals who have not called the line before and have a </a:t>
            </a:r>
            <a:r>
              <a:rPr b="1" lang="en" sz="1600">
                <a:solidFill>
                  <a:schemeClr val="accent2"/>
                </a:solidFill>
                <a:latin typeface="Lato"/>
                <a:ea typeface="Lato"/>
                <a:cs typeface="Lato"/>
                <a:sym typeface="Lato"/>
              </a:rPr>
              <a:t>-1</a:t>
            </a:r>
            <a:r>
              <a:rPr lang="en" sz="1600">
                <a:solidFill>
                  <a:schemeClr val="accent2"/>
                </a:solidFill>
                <a:latin typeface="Lato"/>
                <a:ea typeface="Lato"/>
                <a:cs typeface="Lato"/>
                <a:sym typeface="Lato"/>
              </a:rPr>
              <a:t> assigned to their Call Number.</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Key focus areas: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Identify trends or </a:t>
            </a:r>
            <a:r>
              <a:rPr lang="en" sz="1600">
                <a:solidFill>
                  <a:schemeClr val="accent2"/>
                </a:solidFill>
                <a:latin typeface="Lato"/>
                <a:ea typeface="Lato"/>
                <a:cs typeface="Lato"/>
                <a:sym typeface="Lato"/>
              </a:rPr>
              <a:t>patterns</a:t>
            </a:r>
            <a:r>
              <a:rPr lang="en" sz="1600">
                <a:solidFill>
                  <a:schemeClr val="accent2"/>
                </a:solidFill>
                <a:latin typeface="Lato"/>
                <a:ea typeface="Lato"/>
                <a:cs typeface="Lato"/>
                <a:sym typeface="Lato"/>
              </a:rPr>
              <a:t> between </a:t>
            </a:r>
            <a:r>
              <a:rPr b="1" lang="en" sz="1600">
                <a:solidFill>
                  <a:schemeClr val="accent2"/>
                </a:solidFill>
                <a:latin typeface="Lato"/>
                <a:ea typeface="Lato"/>
                <a:cs typeface="Lato"/>
                <a:sym typeface="Lato"/>
              </a:rPr>
              <a:t>types of crisis issues</a:t>
            </a:r>
            <a:r>
              <a:rPr lang="en" sz="1600">
                <a:solidFill>
                  <a:schemeClr val="accent2"/>
                </a:solidFill>
                <a:latin typeface="Lato"/>
                <a:ea typeface="Lato"/>
                <a:cs typeface="Lato"/>
                <a:sym typeface="Lato"/>
              </a:rPr>
              <a:t> for both repeat and one time callers.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Explore </a:t>
            </a:r>
            <a:r>
              <a:rPr b="1" lang="en" sz="1600">
                <a:solidFill>
                  <a:schemeClr val="accent2"/>
                </a:solidFill>
                <a:latin typeface="Lato"/>
                <a:ea typeface="Lato"/>
                <a:cs typeface="Lato"/>
                <a:sym typeface="Lato"/>
              </a:rPr>
              <a:t>time of calls made by repeat callers</a:t>
            </a:r>
            <a:r>
              <a:rPr lang="en" sz="1600">
                <a:solidFill>
                  <a:schemeClr val="accent2"/>
                </a:solidFill>
                <a:latin typeface="Lato"/>
                <a:ea typeface="Lato"/>
                <a:cs typeface="Lato"/>
                <a:sym typeface="Lato"/>
              </a:rPr>
              <a:t> to determine if there are clear high or low volume time periods.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Determine </a:t>
            </a:r>
            <a:r>
              <a:rPr b="1" lang="en" sz="1600">
                <a:solidFill>
                  <a:schemeClr val="accent2"/>
                </a:solidFill>
                <a:latin typeface="Lato"/>
                <a:ea typeface="Lato"/>
                <a:cs typeface="Lato"/>
                <a:sym typeface="Lato"/>
              </a:rPr>
              <a:t>how many calls are deemed as “imminent risk”</a:t>
            </a:r>
            <a:r>
              <a:rPr lang="en" sz="1600">
                <a:solidFill>
                  <a:schemeClr val="accent2"/>
                </a:solidFill>
                <a:latin typeface="Lato"/>
                <a:ea typeface="Lato"/>
                <a:cs typeface="Lato"/>
                <a:sym typeface="Lato"/>
              </a:rPr>
              <a:t> and what the breakout is among repeat and one time callers.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Calculate </a:t>
            </a:r>
            <a:r>
              <a:rPr b="1" lang="en" sz="1600">
                <a:solidFill>
                  <a:schemeClr val="accent2"/>
                </a:solidFill>
                <a:latin typeface="Lato"/>
                <a:ea typeface="Lato"/>
                <a:cs typeface="Lato"/>
                <a:sym typeface="Lato"/>
              </a:rPr>
              <a:t>how many minutes</a:t>
            </a:r>
            <a:r>
              <a:rPr lang="en" sz="1600">
                <a:solidFill>
                  <a:schemeClr val="accent2"/>
                </a:solidFill>
                <a:latin typeface="Lato"/>
                <a:ea typeface="Lato"/>
                <a:cs typeface="Lato"/>
                <a:sym typeface="Lato"/>
              </a:rPr>
              <a:t> </a:t>
            </a:r>
            <a:r>
              <a:rPr b="1" lang="en" sz="1600">
                <a:solidFill>
                  <a:schemeClr val="accent2"/>
                </a:solidFill>
                <a:latin typeface="Lato"/>
                <a:ea typeface="Lato"/>
                <a:cs typeface="Lato"/>
                <a:sym typeface="Lato"/>
              </a:rPr>
              <a:t>are spent on calls classified as “imminent risk”</a:t>
            </a:r>
            <a:r>
              <a:rPr lang="en" sz="1600">
                <a:solidFill>
                  <a:schemeClr val="accent2"/>
                </a:solidFill>
                <a:latin typeface="Lato"/>
                <a:ea typeface="Lato"/>
                <a:cs typeface="Lato"/>
                <a:sym typeface="Lato"/>
              </a:rPr>
              <a:t> by repeat and one time callers.</a:t>
            </a:r>
            <a:endParaRPr sz="1600">
              <a:solidFill>
                <a:srgbClr val="1F375D"/>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1"/>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a:solidFill>
                  <a:schemeClr val="accent2"/>
                </a:solidFill>
                <a:latin typeface="Roboto"/>
                <a:ea typeface="Roboto"/>
                <a:cs typeface="Roboto"/>
                <a:sym typeface="Roboto"/>
              </a:rPr>
              <a:t>Breakdown of Total Calls by Caller Type</a:t>
            </a:r>
            <a:endParaRPr/>
          </a:p>
        </p:txBody>
      </p:sp>
      <p:sp>
        <p:nvSpPr>
          <p:cNvPr id="431" name="Google Shape;431;p61"/>
          <p:cNvSpPr/>
          <p:nvPr/>
        </p:nvSpPr>
        <p:spPr>
          <a:xfrm>
            <a:off x="6238800" y="1677375"/>
            <a:ext cx="1677000" cy="996600"/>
          </a:xfrm>
          <a:prstGeom prst="roundRect">
            <a:avLst>
              <a:gd fmla="val 16667" name="adj"/>
            </a:avLst>
          </a:prstGeom>
          <a:solidFill>
            <a:srgbClr val="E9722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Lato"/>
                <a:ea typeface="Lato"/>
                <a:cs typeface="Lato"/>
                <a:sym typeface="Lato"/>
              </a:rPr>
              <a:t>58 </a:t>
            </a:r>
            <a:endParaRPr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Repeat Callers</a:t>
            </a:r>
            <a:endParaRPr sz="1200">
              <a:solidFill>
                <a:schemeClr val="lt1"/>
              </a:solidFill>
              <a:latin typeface="Lato"/>
              <a:ea typeface="Lato"/>
              <a:cs typeface="Lato"/>
              <a:sym typeface="Lato"/>
            </a:endParaRPr>
          </a:p>
        </p:txBody>
      </p:sp>
      <p:sp>
        <p:nvSpPr>
          <p:cNvPr id="432" name="Google Shape;432;p61"/>
          <p:cNvSpPr/>
          <p:nvPr/>
        </p:nvSpPr>
        <p:spPr>
          <a:xfrm>
            <a:off x="6238800" y="2874425"/>
            <a:ext cx="1677000" cy="994200"/>
          </a:xfrm>
          <a:prstGeom prst="roundRect">
            <a:avLst>
              <a:gd fmla="val 16667" name="adj"/>
            </a:avLst>
          </a:prstGeom>
          <a:solidFill>
            <a:srgbClr val="E9722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Lato"/>
                <a:ea typeface="Lato"/>
                <a:cs typeface="Lato"/>
                <a:sym typeface="Lato"/>
              </a:rPr>
              <a:t>15,254 </a:t>
            </a:r>
            <a:endParaRPr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One Time Callers</a:t>
            </a:r>
            <a:endParaRPr sz="1200">
              <a:solidFill>
                <a:schemeClr val="lt1"/>
              </a:solidFill>
              <a:latin typeface="Lato"/>
              <a:ea typeface="Lato"/>
              <a:cs typeface="Lato"/>
              <a:sym typeface="Lato"/>
            </a:endParaRPr>
          </a:p>
        </p:txBody>
      </p:sp>
      <p:pic>
        <p:nvPicPr>
          <p:cNvPr id="433" name="Google Shape;433;p61"/>
          <p:cNvPicPr preferRelativeResize="0"/>
          <p:nvPr/>
        </p:nvPicPr>
        <p:blipFill rotWithShape="1">
          <a:blip r:embed="rId3">
            <a:alphaModFix/>
          </a:blip>
          <a:srcRect b="0" l="14723" r="13627" t="0"/>
          <a:stretch/>
        </p:blipFill>
        <p:spPr>
          <a:xfrm>
            <a:off x="1388900" y="826150"/>
            <a:ext cx="4297749" cy="3847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3B92B"/>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Cleaning Process</a:t>
            </a:r>
            <a:endParaRPr b="1">
              <a:solidFill>
                <a:srgbClr val="FFFFFF"/>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Breakdown of Total Calls by Caller Type</a:t>
            </a:r>
            <a:endParaRPr b="1" sz="2620">
              <a:solidFill>
                <a:schemeClr val="accent2"/>
              </a:solidFill>
              <a:latin typeface="Roboto"/>
              <a:ea typeface="Roboto"/>
              <a:cs typeface="Roboto"/>
              <a:sym typeface="Roboto"/>
            </a:endParaRPr>
          </a:p>
        </p:txBody>
      </p:sp>
      <p:pic>
        <p:nvPicPr>
          <p:cNvPr id="439" name="Google Shape;439;p62"/>
          <p:cNvPicPr preferRelativeResize="0"/>
          <p:nvPr/>
        </p:nvPicPr>
        <p:blipFill rotWithShape="1">
          <a:blip r:embed="rId3">
            <a:alphaModFix/>
          </a:blip>
          <a:srcRect b="0" l="19188" r="17731" t="2162"/>
          <a:stretch/>
        </p:blipFill>
        <p:spPr>
          <a:xfrm>
            <a:off x="1040350" y="1835075"/>
            <a:ext cx="3095850" cy="3058800"/>
          </a:xfrm>
          <a:prstGeom prst="rect">
            <a:avLst/>
          </a:prstGeom>
          <a:noFill/>
          <a:ln>
            <a:noFill/>
          </a:ln>
        </p:spPr>
      </p:pic>
      <p:pic>
        <p:nvPicPr>
          <p:cNvPr id="440" name="Google Shape;440;p62"/>
          <p:cNvPicPr preferRelativeResize="0"/>
          <p:nvPr/>
        </p:nvPicPr>
        <p:blipFill rotWithShape="1">
          <a:blip r:embed="rId4">
            <a:alphaModFix/>
          </a:blip>
          <a:srcRect b="0" l="12690" r="12436" t="0"/>
          <a:stretch/>
        </p:blipFill>
        <p:spPr>
          <a:xfrm>
            <a:off x="5007800" y="1799338"/>
            <a:ext cx="3740325" cy="3094525"/>
          </a:xfrm>
          <a:prstGeom prst="rect">
            <a:avLst/>
          </a:prstGeom>
          <a:noFill/>
          <a:ln>
            <a:noFill/>
          </a:ln>
        </p:spPr>
      </p:pic>
      <p:sp>
        <p:nvSpPr>
          <p:cNvPr id="441" name="Google Shape;441;p62"/>
          <p:cNvSpPr txBox="1"/>
          <p:nvPr/>
        </p:nvSpPr>
        <p:spPr>
          <a:xfrm>
            <a:off x="466925" y="802275"/>
            <a:ext cx="82812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accent2"/>
              </a:buClr>
              <a:buSzPts val="1600"/>
              <a:buFont typeface="Lato"/>
              <a:buChar char="●"/>
            </a:pPr>
            <a:r>
              <a:rPr lang="en" sz="1600">
                <a:solidFill>
                  <a:schemeClr val="accent2"/>
                </a:solidFill>
                <a:latin typeface="Lato"/>
                <a:ea typeface="Lato"/>
                <a:cs typeface="Lato"/>
                <a:sym typeface="Lato"/>
              </a:rPr>
              <a:t>Repeat callers, or </a:t>
            </a:r>
            <a:r>
              <a:rPr lang="en" sz="1600">
                <a:solidFill>
                  <a:schemeClr val="accent2"/>
                </a:solidFill>
                <a:latin typeface="Lato"/>
                <a:ea typeface="Lato"/>
                <a:cs typeface="Lato"/>
                <a:sym typeface="Lato"/>
              </a:rPr>
              <a:t>58 individuals, accounted for 32% of total calls.</a:t>
            </a:r>
            <a:endParaRPr sz="1600">
              <a:solidFill>
                <a:schemeClr val="accent2"/>
              </a:solidFill>
              <a:latin typeface="Lato"/>
              <a:ea typeface="Lato"/>
              <a:cs typeface="Lato"/>
              <a:sym typeface="Lato"/>
            </a:endParaRPr>
          </a:p>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R</a:t>
            </a:r>
            <a:r>
              <a:rPr lang="en" sz="1600">
                <a:solidFill>
                  <a:schemeClr val="accent2"/>
                </a:solidFill>
                <a:latin typeface="Lato"/>
                <a:ea typeface="Lato"/>
                <a:cs typeface="Lato"/>
                <a:sym typeface="Lato"/>
              </a:rPr>
              <a:t>epeat callers accounted for 30% of total call minutes in 2020.</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3"/>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Imminent</a:t>
            </a:r>
            <a:r>
              <a:rPr b="1" lang="en" sz="2620">
                <a:solidFill>
                  <a:schemeClr val="accent2"/>
                </a:solidFill>
                <a:latin typeface="Roboto"/>
                <a:ea typeface="Roboto"/>
                <a:cs typeface="Roboto"/>
                <a:sym typeface="Roboto"/>
              </a:rPr>
              <a:t> Risk Calls by Caller Type</a:t>
            </a:r>
            <a:endParaRPr b="1" sz="2620">
              <a:solidFill>
                <a:schemeClr val="accent2"/>
              </a:solidFill>
              <a:latin typeface="Roboto"/>
              <a:ea typeface="Roboto"/>
              <a:cs typeface="Roboto"/>
              <a:sym typeface="Roboto"/>
            </a:endParaRPr>
          </a:p>
        </p:txBody>
      </p:sp>
      <p:sp>
        <p:nvSpPr>
          <p:cNvPr id="447" name="Google Shape;447;p63"/>
          <p:cNvSpPr/>
          <p:nvPr/>
        </p:nvSpPr>
        <p:spPr>
          <a:xfrm>
            <a:off x="4874950" y="1964739"/>
            <a:ext cx="1613700" cy="1117800"/>
          </a:xfrm>
          <a:prstGeom prst="roundRect">
            <a:avLst>
              <a:gd fmla="val 16667" name="adj"/>
            </a:avLst>
          </a:prstGeom>
          <a:solidFill>
            <a:srgbClr val="E9722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Lato"/>
                <a:ea typeface="Lato"/>
                <a:cs typeface="Lato"/>
                <a:sym typeface="Lato"/>
              </a:rPr>
              <a:t>202</a:t>
            </a:r>
            <a:endParaRPr b="1"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Imminent Risk </a:t>
            </a:r>
            <a:r>
              <a:rPr lang="en" sz="1200">
                <a:solidFill>
                  <a:schemeClr val="lt1"/>
                </a:solidFill>
                <a:latin typeface="Lato"/>
                <a:ea typeface="Lato"/>
                <a:cs typeface="Lato"/>
                <a:sym typeface="Lato"/>
              </a:rPr>
              <a:t>Calls by Repeat Callers</a:t>
            </a:r>
            <a:endParaRPr sz="1200">
              <a:solidFill>
                <a:schemeClr val="lt1"/>
              </a:solidFill>
              <a:latin typeface="Lato"/>
              <a:ea typeface="Lato"/>
              <a:cs typeface="Lato"/>
              <a:sym typeface="Lato"/>
            </a:endParaRPr>
          </a:p>
        </p:txBody>
      </p:sp>
      <p:sp>
        <p:nvSpPr>
          <p:cNvPr id="448" name="Google Shape;448;p63"/>
          <p:cNvSpPr/>
          <p:nvPr/>
        </p:nvSpPr>
        <p:spPr>
          <a:xfrm>
            <a:off x="6774850" y="3325213"/>
            <a:ext cx="2086500" cy="1117800"/>
          </a:xfrm>
          <a:prstGeom prst="roundRect">
            <a:avLst>
              <a:gd fmla="val 16667" name="adj"/>
            </a:avLst>
          </a:prstGeom>
          <a:solidFill>
            <a:srgbClr val="E9722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Lato"/>
                <a:ea typeface="Lato"/>
                <a:cs typeface="Lato"/>
                <a:sym typeface="Lato"/>
              </a:rPr>
              <a:t>12,295</a:t>
            </a:r>
            <a:endParaRPr b="1"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Minutes Spent with Imminent Risk One Time Callers </a:t>
            </a:r>
            <a:endParaRPr sz="1000">
              <a:solidFill>
                <a:schemeClr val="lt1"/>
              </a:solidFill>
              <a:latin typeface="Lato"/>
              <a:ea typeface="Lato"/>
              <a:cs typeface="Lato"/>
              <a:sym typeface="Lato"/>
            </a:endParaRPr>
          </a:p>
        </p:txBody>
      </p:sp>
      <p:sp>
        <p:nvSpPr>
          <p:cNvPr id="449" name="Google Shape;449;p63"/>
          <p:cNvSpPr/>
          <p:nvPr/>
        </p:nvSpPr>
        <p:spPr>
          <a:xfrm>
            <a:off x="6774850" y="1964740"/>
            <a:ext cx="2086500" cy="1117800"/>
          </a:xfrm>
          <a:prstGeom prst="roundRect">
            <a:avLst>
              <a:gd fmla="val 16667" name="adj"/>
            </a:avLst>
          </a:prstGeom>
          <a:solidFill>
            <a:srgbClr val="E9722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Lato"/>
                <a:ea typeface="Lato"/>
                <a:cs typeface="Lato"/>
                <a:sym typeface="Lato"/>
              </a:rPr>
              <a:t>2,486</a:t>
            </a:r>
            <a:endParaRPr b="1"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Minutes Spent with Imminent Risk Repeat Callers </a:t>
            </a:r>
            <a:endParaRPr sz="1000">
              <a:solidFill>
                <a:schemeClr val="lt1"/>
              </a:solidFill>
              <a:latin typeface="Lato"/>
              <a:ea typeface="Lato"/>
              <a:cs typeface="Lato"/>
              <a:sym typeface="Lato"/>
            </a:endParaRPr>
          </a:p>
        </p:txBody>
      </p:sp>
      <p:sp>
        <p:nvSpPr>
          <p:cNvPr id="450" name="Google Shape;450;p63"/>
          <p:cNvSpPr/>
          <p:nvPr/>
        </p:nvSpPr>
        <p:spPr>
          <a:xfrm>
            <a:off x="4874950" y="3325213"/>
            <a:ext cx="1609200" cy="1117800"/>
          </a:xfrm>
          <a:prstGeom prst="roundRect">
            <a:avLst>
              <a:gd fmla="val 16667" name="adj"/>
            </a:avLst>
          </a:prstGeom>
          <a:solidFill>
            <a:srgbClr val="E9722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Lato"/>
                <a:ea typeface="Lato"/>
                <a:cs typeface="Lato"/>
                <a:sym typeface="Lato"/>
              </a:rPr>
              <a:t>732</a:t>
            </a:r>
            <a:r>
              <a:rPr b="1" lang="en" sz="2600">
                <a:solidFill>
                  <a:schemeClr val="lt1"/>
                </a:solidFill>
                <a:latin typeface="Lato"/>
                <a:ea typeface="Lato"/>
                <a:cs typeface="Lato"/>
                <a:sym typeface="Lato"/>
              </a:rPr>
              <a:t> </a:t>
            </a:r>
            <a:endParaRPr b="1"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Imminent Risk Calls by One Time Callers</a:t>
            </a:r>
            <a:endParaRPr sz="1200">
              <a:solidFill>
                <a:schemeClr val="lt1"/>
              </a:solidFill>
              <a:latin typeface="Lato"/>
              <a:ea typeface="Lato"/>
              <a:cs typeface="Lato"/>
              <a:sym typeface="Lato"/>
            </a:endParaRPr>
          </a:p>
        </p:txBody>
      </p:sp>
      <p:pic>
        <p:nvPicPr>
          <p:cNvPr id="451" name="Google Shape;451;p63"/>
          <p:cNvPicPr preferRelativeResize="0"/>
          <p:nvPr/>
        </p:nvPicPr>
        <p:blipFill rotWithShape="1">
          <a:blip r:embed="rId3">
            <a:alphaModFix/>
          </a:blip>
          <a:srcRect b="0" l="10701" r="8529" t="0"/>
          <a:stretch/>
        </p:blipFill>
        <p:spPr>
          <a:xfrm>
            <a:off x="702950" y="1825225"/>
            <a:ext cx="3664563" cy="2938300"/>
          </a:xfrm>
          <a:prstGeom prst="rect">
            <a:avLst/>
          </a:prstGeom>
          <a:noFill/>
          <a:ln>
            <a:noFill/>
          </a:ln>
        </p:spPr>
      </p:pic>
      <p:sp>
        <p:nvSpPr>
          <p:cNvPr id="452" name="Google Shape;452;p63"/>
          <p:cNvSpPr txBox="1"/>
          <p:nvPr/>
        </p:nvSpPr>
        <p:spPr>
          <a:xfrm>
            <a:off x="580350" y="864675"/>
            <a:ext cx="82743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Almost 15K total minutes were spent on calls that were categorized as “imminent risk.” Repeat callers accounted for 22% of these </a:t>
            </a:r>
            <a:r>
              <a:rPr lang="en" sz="1600">
                <a:solidFill>
                  <a:schemeClr val="accent2"/>
                </a:solidFill>
                <a:latin typeface="Lato"/>
                <a:ea typeface="Lato"/>
                <a:cs typeface="Lato"/>
                <a:sym typeface="Lato"/>
              </a:rPr>
              <a:t>calls</a:t>
            </a:r>
            <a:r>
              <a:rPr lang="en" sz="1600">
                <a:solidFill>
                  <a:schemeClr val="accent2"/>
                </a:solidFill>
                <a:latin typeface="Lato"/>
                <a:ea typeface="Lato"/>
                <a:cs typeface="Lato"/>
                <a:sym typeface="Lato"/>
              </a:rPr>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4"/>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Demographics of Repeat Callers</a:t>
            </a:r>
            <a:endParaRPr b="1" sz="2620">
              <a:solidFill>
                <a:schemeClr val="accent2"/>
              </a:solidFill>
              <a:latin typeface="Roboto"/>
              <a:ea typeface="Roboto"/>
              <a:cs typeface="Roboto"/>
              <a:sym typeface="Roboto"/>
            </a:endParaRPr>
          </a:p>
        </p:txBody>
      </p:sp>
      <p:pic>
        <p:nvPicPr>
          <p:cNvPr id="458" name="Google Shape;458;p64"/>
          <p:cNvPicPr preferRelativeResize="0"/>
          <p:nvPr/>
        </p:nvPicPr>
        <p:blipFill>
          <a:blip r:embed="rId3">
            <a:alphaModFix/>
          </a:blip>
          <a:stretch>
            <a:fillRect/>
          </a:stretch>
        </p:blipFill>
        <p:spPr>
          <a:xfrm>
            <a:off x="4647900" y="588325"/>
            <a:ext cx="4258775" cy="4249925"/>
          </a:xfrm>
          <a:prstGeom prst="rect">
            <a:avLst/>
          </a:prstGeom>
          <a:noFill/>
          <a:ln>
            <a:noFill/>
          </a:ln>
        </p:spPr>
      </p:pic>
      <p:sp>
        <p:nvSpPr>
          <p:cNvPr id="459" name="Google Shape;459;p64"/>
          <p:cNvSpPr txBox="1"/>
          <p:nvPr/>
        </p:nvSpPr>
        <p:spPr>
          <a:xfrm>
            <a:off x="457200" y="627675"/>
            <a:ext cx="41907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Gender:</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33 female</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21 male</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4 unknown</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Race:</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35 caucasian</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11 black</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12 unknown</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Disability status: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25 disabled</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33 not disabled or status unknown</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Marital Status: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26 single</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3 married or cohabitating</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12 divorced or separated</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15 unkno</a:t>
            </a:r>
            <a:r>
              <a:rPr lang="en" sz="1600">
                <a:solidFill>
                  <a:schemeClr val="accent2"/>
                </a:solidFill>
                <a:latin typeface="Lato"/>
                <a:ea typeface="Lato"/>
                <a:cs typeface="Lato"/>
                <a:sym typeface="Lato"/>
              </a:rPr>
              <a:t>wn</a:t>
            </a:r>
            <a:endParaRPr sz="1600">
              <a:solidFill>
                <a:schemeClr val="accent2"/>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5"/>
          <p:cNvPicPr preferRelativeResize="0"/>
          <p:nvPr/>
        </p:nvPicPr>
        <p:blipFill>
          <a:blip r:embed="rId3">
            <a:alphaModFix/>
          </a:blip>
          <a:stretch>
            <a:fillRect/>
          </a:stretch>
        </p:blipFill>
        <p:spPr>
          <a:xfrm>
            <a:off x="395150" y="778400"/>
            <a:ext cx="4176850" cy="4176850"/>
          </a:xfrm>
          <a:prstGeom prst="rect">
            <a:avLst/>
          </a:prstGeom>
          <a:noFill/>
          <a:ln>
            <a:noFill/>
          </a:ln>
        </p:spPr>
      </p:pic>
      <p:sp>
        <p:nvSpPr>
          <p:cNvPr id="465" name="Google Shape;465;p65"/>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Repeat Callers by </a:t>
            </a:r>
            <a:r>
              <a:rPr b="1" lang="en" sz="2620">
                <a:solidFill>
                  <a:schemeClr val="accent2"/>
                </a:solidFill>
                <a:latin typeface="Roboto"/>
                <a:ea typeface="Roboto"/>
                <a:cs typeface="Roboto"/>
                <a:sym typeface="Roboto"/>
              </a:rPr>
              <a:t>Hour of Day</a:t>
            </a:r>
            <a:endParaRPr b="1" sz="2620">
              <a:solidFill>
                <a:schemeClr val="accent2"/>
              </a:solidFill>
              <a:latin typeface="Roboto"/>
              <a:ea typeface="Roboto"/>
              <a:cs typeface="Roboto"/>
              <a:sym typeface="Roboto"/>
            </a:endParaRPr>
          </a:p>
        </p:txBody>
      </p:sp>
      <p:cxnSp>
        <p:nvCxnSpPr>
          <p:cNvPr id="466" name="Google Shape;466;p65"/>
          <p:cNvCxnSpPr/>
          <p:nvPr/>
        </p:nvCxnSpPr>
        <p:spPr>
          <a:xfrm flipH="1" rot="10800000">
            <a:off x="381600" y="4059375"/>
            <a:ext cx="3752100" cy="4200"/>
          </a:xfrm>
          <a:prstGeom prst="straightConnector1">
            <a:avLst/>
          </a:prstGeom>
          <a:noFill/>
          <a:ln cap="flat" cmpd="sng" w="9525">
            <a:solidFill>
              <a:schemeClr val="dk2"/>
            </a:solidFill>
            <a:prstDash val="solid"/>
            <a:round/>
            <a:headEnd len="med" w="med" type="none"/>
            <a:tailEnd len="med" w="med" type="none"/>
          </a:ln>
        </p:spPr>
      </p:cxnSp>
      <p:cxnSp>
        <p:nvCxnSpPr>
          <p:cNvPr id="467" name="Google Shape;467;p65"/>
          <p:cNvCxnSpPr/>
          <p:nvPr/>
        </p:nvCxnSpPr>
        <p:spPr>
          <a:xfrm flipH="1" rot="10800000">
            <a:off x="366300" y="2122975"/>
            <a:ext cx="3782700" cy="138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65"/>
          <p:cNvSpPr txBox="1"/>
          <p:nvPr/>
        </p:nvSpPr>
        <p:spPr>
          <a:xfrm>
            <a:off x="4406800" y="1610450"/>
            <a:ext cx="43776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The</a:t>
            </a:r>
            <a:r>
              <a:rPr lang="en" sz="1600">
                <a:solidFill>
                  <a:schemeClr val="accent2"/>
                </a:solidFill>
                <a:latin typeface="Lato"/>
                <a:ea typeface="Lato"/>
                <a:cs typeface="Lato"/>
                <a:sym typeface="Lato"/>
              </a:rPr>
              <a:t> bulk of repeat callers call between </a:t>
            </a:r>
            <a:br>
              <a:rPr lang="en" sz="1600">
                <a:solidFill>
                  <a:schemeClr val="accent2"/>
                </a:solidFill>
                <a:latin typeface="Lato"/>
                <a:ea typeface="Lato"/>
                <a:cs typeface="Lato"/>
                <a:sym typeface="Lato"/>
              </a:rPr>
            </a:br>
            <a:r>
              <a:rPr lang="en" sz="1600">
                <a:solidFill>
                  <a:schemeClr val="accent2"/>
                </a:solidFill>
                <a:latin typeface="Lato"/>
                <a:ea typeface="Lato"/>
                <a:cs typeface="Lato"/>
                <a:sym typeface="Lato"/>
              </a:rPr>
              <a:t>6:00am and 9:00pm</a:t>
            </a:r>
            <a:endParaRPr sz="1600">
              <a:solidFill>
                <a:schemeClr val="accent2"/>
              </a:solidFill>
              <a:latin typeface="Lato"/>
              <a:ea typeface="Lato"/>
              <a:cs typeface="Lato"/>
              <a:sym typeface="Lato"/>
            </a:endParaRPr>
          </a:p>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Most callers seemed to have “normal” sleep schedules</a:t>
            </a:r>
            <a:endParaRPr sz="1600">
              <a:solidFill>
                <a:schemeClr val="accent2"/>
              </a:solidFill>
              <a:latin typeface="Lato"/>
              <a:ea typeface="Lato"/>
              <a:cs typeface="Lato"/>
              <a:sym typeface="Lato"/>
            </a:endParaRPr>
          </a:p>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Our findings suggest an opportunity to increase staffing </a:t>
            </a:r>
            <a:r>
              <a:rPr lang="en" sz="1600">
                <a:solidFill>
                  <a:schemeClr val="accent2"/>
                </a:solidFill>
                <a:latin typeface="Lato"/>
                <a:ea typeface="Lato"/>
                <a:cs typeface="Lato"/>
                <a:sym typeface="Lato"/>
              </a:rPr>
              <a:t>during</a:t>
            </a:r>
            <a:r>
              <a:rPr lang="en" sz="1600">
                <a:solidFill>
                  <a:schemeClr val="accent2"/>
                </a:solidFill>
                <a:latin typeface="Lato"/>
                <a:ea typeface="Lato"/>
                <a:cs typeface="Lato"/>
                <a:sym typeface="Lato"/>
              </a:rPr>
              <a:t> the daytime hours, rather than the off-hours of the night. </a:t>
            </a:r>
            <a:endParaRPr sz="1600">
              <a:solidFill>
                <a:schemeClr val="accent2"/>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6"/>
          <p:cNvSpPr txBox="1"/>
          <p:nvPr>
            <p:ph type="title"/>
          </p:nvPr>
        </p:nvSpPr>
        <p:spPr>
          <a:xfrm>
            <a:off x="457200" y="4572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3750"/>
              <a:buFont typeface="Arial"/>
              <a:buNone/>
            </a:pPr>
            <a:r>
              <a:rPr b="1" lang="en" sz="2933">
                <a:solidFill>
                  <a:schemeClr val="accent2"/>
                </a:solidFill>
                <a:latin typeface="Roboto"/>
                <a:ea typeface="Roboto"/>
                <a:cs typeface="Roboto"/>
                <a:sym typeface="Roboto"/>
              </a:rPr>
              <a:t>Top 10 Crisis Issues by Caller Type</a:t>
            </a:r>
            <a:r>
              <a:rPr b="1" lang="en" sz="2711">
                <a:solidFill>
                  <a:schemeClr val="accent2"/>
                </a:solidFill>
                <a:latin typeface="Roboto"/>
                <a:ea typeface="Roboto"/>
                <a:cs typeface="Roboto"/>
                <a:sym typeface="Roboto"/>
              </a:rPr>
              <a:t> </a:t>
            </a:r>
            <a:endParaRPr sz="2911"/>
          </a:p>
        </p:txBody>
      </p:sp>
      <p:pic>
        <p:nvPicPr>
          <p:cNvPr id="474" name="Google Shape;474;p66"/>
          <p:cNvPicPr preferRelativeResize="0"/>
          <p:nvPr/>
        </p:nvPicPr>
        <p:blipFill>
          <a:blip r:embed="rId3">
            <a:alphaModFix/>
          </a:blip>
          <a:stretch>
            <a:fillRect/>
          </a:stretch>
        </p:blipFill>
        <p:spPr>
          <a:xfrm>
            <a:off x="644425" y="1613976"/>
            <a:ext cx="3714650" cy="3313575"/>
          </a:xfrm>
          <a:prstGeom prst="rect">
            <a:avLst/>
          </a:prstGeom>
          <a:noFill/>
          <a:ln>
            <a:noFill/>
          </a:ln>
        </p:spPr>
      </p:pic>
      <p:pic>
        <p:nvPicPr>
          <p:cNvPr id="475" name="Google Shape;475;p66"/>
          <p:cNvPicPr preferRelativeResize="0"/>
          <p:nvPr/>
        </p:nvPicPr>
        <p:blipFill>
          <a:blip r:embed="rId4">
            <a:alphaModFix/>
          </a:blip>
          <a:stretch>
            <a:fillRect/>
          </a:stretch>
        </p:blipFill>
        <p:spPr>
          <a:xfrm>
            <a:off x="4971575" y="1613975"/>
            <a:ext cx="3671205" cy="3274825"/>
          </a:xfrm>
          <a:prstGeom prst="rect">
            <a:avLst/>
          </a:prstGeom>
          <a:noFill/>
          <a:ln>
            <a:noFill/>
          </a:ln>
        </p:spPr>
      </p:pic>
      <p:sp>
        <p:nvSpPr>
          <p:cNvPr id="476" name="Google Shape;476;p66"/>
          <p:cNvSpPr txBox="1"/>
          <p:nvPr/>
        </p:nvSpPr>
        <p:spPr>
          <a:xfrm>
            <a:off x="457200" y="812513"/>
            <a:ext cx="91440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The top five crisis issues for the repeat callers and one time callers overlap for the following: Anxious/Stressed, Anxiety/Panic, Depression and Lonely</a:t>
            </a:r>
            <a:endParaRPr sz="1600">
              <a:solidFill>
                <a:schemeClr val="accent2"/>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5C7C"/>
        </a:solidFill>
      </p:bgPr>
    </p:bg>
    <p:spTree>
      <p:nvGrpSpPr>
        <p:cNvPr id="480" name="Shape 480"/>
        <p:cNvGrpSpPr/>
        <p:nvPr/>
      </p:nvGrpSpPr>
      <p:grpSpPr>
        <a:xfrm>
          <a:off x="0" y="0"/>
          <a:ext cx="0" cy="0"/>
          <a:chOff x="0" y="0"/>
          <a:chExt cx="0" cy="0"/>
        </a:xfrm>
      </p:grpSpPr>
      <p:sp>
        <p:nvSpPr>
          <p:cNvPr id="481" name="Google Shape;481;p6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Imminent Risk &amp; Value/Needs Analysis</a:t>
            </a:r>
            <a:endParaRPr b="1">
              <a:solidFill>
                <a:srgbClr val="FFFFFF"/>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8"/>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High </a:t>
            </a:r>
            <a:r>
              <a:rPr b="1" lang="en" sz="2620">
                <a:solidFill>
                  <a:schemeClr val="accent2"/>
                </a:solidFill>
                <a:latin typeface="Roboto"/>
                <a:ea typeface="Roboto"/>
                <a:cs typeface="Roboto"/>
                <a:sym typeface="Roboto"/>
              </a:rPr>
              <a:t>Imminent Risk Success Rate</a:t>
            </a:r>
            <a:endParaRPr b="1" sz="2620">
              <a:solidFill>
                <a:schemeClr val="accent2"/>
              </a:solidFill>
              <a:latin typeface="Roboto"/>
              <a:ea typeface="Roboto"/>
              <a:cs typeface="Roboto"/>
              <a:sym typeface="Roboto"/>
            </a:endParaRPr>
          </a:p>
        </p:txBody>
      </p:sp>
      <p:sp>
        <p:nvSpPr>
          <p:cNvPr id="487" name="Google Shape;487;p68"/>
          <p:cNvSpPr txBox="1"/>
          <p:nvPr>
            <p:ph idx="1" type="body"/>
          </p:nvPr>
        </p:nvSpPr>
        <p:spPr>
          <a:xfrm>
            <a:off x="311700" y="94745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chemeClr val="accent2"/>
                </a:solidFill>
              </a:rPr>
              <a:t> </a:t>
            </a:r>
            <a:r>
              <a:rPr lang="en" sz="1600">
                <a:solidFill>
                  <a:schemeClr val="accent2"/>
                </a:solidFill>
                <a:latin typeface="Lato"/>
                <a:ea typeface="Lato"/>
                <a:cs typeface="Lato"/>
                <a:sym typeface="Lato"/>
              </a:rPr>
              <a:t>Of </a:t>
            </a:r>
            <a:r>
              <a:rPr b="1" lang="en" sz="1600">
                <a:solidFill>
                  <a:schemeClr val="accent2"/>
                </a:solidFill>
                <a:latin typeface="Lato"/>
                <a:ea typeface="Lato"/>
                <a:cs typeface="Lato"/>
                <a:sym typeface="Lato"/>
              </a:rPr>
              <a:t>934</a:t>
            </a:r>
            <a:r>
              <a:rPr lang="en" sz="1600">
                <a:solidFill>
                  <a:schemeClr val="accent2"/>
                </a:solidFill>
                <a:latin typeface="Lato"/>
                <a:ea typeface="Lato"/>
                <a:cs typeface="Lato"/>
                <a:sym typeface="Lato"/>
              </a:rPr>
              <a:t> imminent risk calls identified in 2020, </a:t>
            </a:r>
            <a:r>
              <a:rPr b="1" lang="en" sz="1600">
                <a:solidFill>
                  <a:schemeClr val="accent2"/>
                </a:solidFill>
                <a:latin typeface="Lato"/>
                <a:ea typeface="Lato"/>
                <a:cs typeface="Lato"/>
                <a:sym typeface="Lato"/>
              </a:rPr>
              <a:t>928</a:t>
            </a:r>
            <a:r>
              <a:rPr lang="en" sz="1600">
                <a:solidFill>
                  <a:schemeClr val="accent2"/>
                </a:solidFill>
                <a:latin typeface="Lato"/>
                <a:ea typeface="Lato"/>
                <a:cs typeface="Lato"/>
                <a:sym typeface="Lato"/>
              </a:rPr>
              <a:t> were identified as successful. FCS has a </a:t>
            </a:r>
            <a:r>
              <a:rPr b="1" lang="en" sz="2600">
                <a:solidFill>
                  <a:schemeClr val="accent2"/>
                </a:solidFill>
                <a:latin typeface="Lato"/>
                <a:ea typeface="Lato"/>
                <a:cs typeface="Lato"/>
                <a:sym typeface="Lato"/>
              </a:rPr>
              <a:t>99.4</a:t>
            </a:r>
            <a:r>
              <a:rPr b="1" lang="en" sz="2500">
                <a:solidFill>
                  <a:schemeClr val="accent2"/>
                </a:solidFill>
                <a:latin typeface="Lato"/>
                <a:ea typeface="Lato"/>
                <a:cs typeface="Lato"/>
                <a:sym typeface="Lato"/>
              </a:rPr>
              <a:t>% </a:t>
            </a:r>
            <a:r>
              <a:rPr b="1" lang="en" sz="1600">
                <a:solidFill>
                  <a:schemeClr val="accent2"/>
                </a:solidFill>
                <a:latin typeface="Lato"/>
                <a:ea typeface="Lato"/>
                <a:cs typeface="Lato"/>
                <a:sym typeface="Lato"/>
              </a:rPr>
              <a:t>success rate</a:t>
            </a:r>
            <a:r>
              <a:rPr lang="en" sz="1600">
                <a:solidFill>
                  <a:schemeClr val="accent2"/>
                </a:solidFill>
                <a:latin typeface="Lato"/>
                <a:ea typeface="Lato"/>
                <a:cs typeface="Lato"/>
                <a:sym typeface="Lato"/>
              </a:rPr>
              <a:t> for imminent risk calls!</a:t>
            </a:r>
            <a:endParaRPr sz="1600">
              <a:solidFill>
                <a:schemeClr val="accent2"/>
              </a:solidFill>
              <a:latin typeface="Lato"/>
              <a:ea typeface="Lato"/>
              <a:cs typeface="Lato"/>
              <a:sym typeface="Lato"/>
            </a:endParaRPr>
          </a:p>
        </p:txBody>
      </p:sp>
      <p:sp>
        <p:nvSpPr>
          <p:cNvPr id="488" name="Google Shape;488;p68"/>
          <p:cNvSpPr/>
          <p:nvPr/>
        </p:nvSpPr>
        <p:spPr>
          <a:xfrm>
            <a:off x="5554975" y="1996825"/>
            <a:ext cx="3012600" cy="2691000"/>
          </a:xfrm>
          <a:prstGeom prst="roundRect">
            <a:avLst>
              <a:gd fmla="val 16667" name="adj"/>
            </a:avLst>
          </a:prstGeom>
          <a:solidFill>
            <a:srgbClr val="A45C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chemeClr val="lt1"/>
                </a:solidFill>
                <a:latin typeface="Lato"/>
                <a:ea typeface="Lato"/>
                <a:cs typeface="Lato"/>
                <a:sym typeface="Lato"/>
              </a:rPr>
              <a:t>934</a:t>
            </a:r>
            <a:endParaRPr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Total Imminent Risk calls</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900">
              <a:solidFill>
                <a:schemeClr val="lt1"/>
              </a:solidFill>
            </a:endParaRPr>
          </a:p>
          <a:p>
            <a:pPr indent="0" lvl="0" marL="0" rtl="0" algn="ctr">
              <a:spcBef>
                <a:spcPts val="0"/>
              </a:spcBef>
              <a:spcAft>
                <a:spcPts val="0"/>
              </a:spcAft>
              <a:buClr>
                <a:schemeClr val="dk1"/>
              </a:buClr>
              <a:buSzPts val="1100"/>
              <a:buFont typeface="Arial"/>
              <a:buNone/>
            </a:pPr>
            <a:r>
              <a:rPr b="1" lang="en" sz="2600">
                <a:solidFill>
                  <a:schemeClr val="lt1"/>
                </a:solidFill>
                <a:latin typeface="Lato"/>
                <a:ea typeface="Lato"/>
                <a:cs typeface="Lato"/>
                <a:sym typeface="Lato"/>
              </a:rPr>
              <a:t>928</a:t>
            </a:r>
            <a:endParaRPr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Successful Imminent Risk calls </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900">
              <a:solidFill>
                <a:schemeClr val="lt1"/>
              </a:solidFill>
            </a:endParaRPr>
          </a:p>
          <a:p>
            <a:pPr indent="0" lvl="0" marL="0" rtl="0" algn="ctr">
              <a:spcBef>
                <a:spcPts val="0"/>
              </a:spcBef>
              <a:spcAft>
                <a:spcPts val="0"/>
              </a:spcAft>
              <a:buClr>
                <a:schemeClr val="dk1"/>
              </a:buClr>
              <a:buSzPts val="1100"/>
              <a:buFont typeface="Arial"/>
              <a:buNone/>
            </a:pPr>
            <a:r>
              <a:rPr b="1" lang="en" sz="2600">
                <a:solidFill>
                  <a:schemeClr val="lt1"/>
                </a:solidFill>
                <a:latin typeface="Lato"/>
                <a:ea typeface="Lato"/>
                <a:cs typeface="Lato"/>
                <a:sym typeface="Lato"/>
              </a:rPr>
              <a:t>6</a:t>
            </a:r>
            <a:endParaRPr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Unsuccessful Imminent Risk calls</a:t>
            </a:r>
            <a:endParaRPr b="1" sz="1200">
              <a:solidFill>
                <a:schemeClr val="lt1"/>
              </a:solidFill>
              <a:latin typeface="Lato"/>
              <a:ea typeface="Lato"/>
              <a:cs typeface="Lato"/>
              <a:sym typeface="Lato"/>
            </a:endParaRPr>
          </a:p>
        </p:txBody>
      </p:sp>
      <p:pic>
        <p:nvPicPr>
          <p:cNvPr id="489" name="Google Shape;489;p68"/>
          <p:cNvPicPr preferRelativeResize="0"/>
          <p:nvPr/>
        </p:nvPicPr>
        <p:blipFill>
          <a:blip r:embed="rId3">
            <a:alphaModFix/>
          </a:blip>
          <a:stretch>
            <a:fillRect/>
          </a:stretch>
        </p:blipFill>
        <p:spPr>
          <a:xfrm>
            <a:off x="749475" y="1996825"/>
            <a:ext cx="3895985" cy="2764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9"/>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00">
                <a:solidFill>
                  <a:schemeClr val="accent2"/>
                </a:solidFill>
                <a:latin typeface="Roboto"/>
                <a:ea typeface="Roboto"/>
                <a:cs typeface="Roboto"/>
                <a:sym typeface="Roboto"/>
              </a:rPr>
              <a:t>If an imminent risk call is unsuccessful:</a:t>
            </a:r>
            <a:endParaRPr b="1" sz="2600">
              <a:solidFill>
                <a:schemeClr val="accent2"/>
              </a:solidFill>
              <a:latin typeface="Roboto"/>
              <a:ea typeface="Roboto"/>
              <a:cs typeface="Roboto"/>
              <a:sym typeface="Roboto"/>
            </a:endParaRPr>
          </a:p>
        </p:txBody>
      </p:sp>
      <p:sp>
        <p:nvSpPr>
          <p:cNvPr id="495" name="Google Shape;495;p69"/>
          <p:cNvSpPr txBox="1"/>
          <p:nvPr>
            <p:ph idx="1" type="body"/>
          </p:nvPr>
        </p:nvSpPr>
        <p:spPr>
          <a:xfrm>
            <a:off x="457200" y="1021950"/>
            <a:ext cx="5581200" cy="37314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Person will likely go to the ER. The average cost for an </a:t>
            </a:r>
            <a:r>
              <a:rPr b="1" lang="en" sz="1600">
                <a:solidFill>
                  <a:schemeClr val="accent2"/>
                </a:solidFill>
                <a:latin typeface="Lato"/>
                <a:ea typeface="Lato"/>
                <a:cs typeface="Lato"/>
                <a:sym typeface="Lato"/>
              </a:rPr>
              <a:t>emergency room visit</a:t>
            </a:r>
            <a:r>
              <a:rPr lang="en" sz="1600">
                <a:solidFill>
                  <a:schemeClr val="accent2"/>
                </a:solidFill>
                <a:latin typeface="Lato"/>
                <a:ea typeface="Lato"/>
                <a:cs typeface="Lato"/>
                <a:sym typeface="Lato"/>
              </a:rPr>
              <a:t> in the US is </a:t>
            </a:r>
            <a:r>
              <a:rPr b="1" lang="en" sz="1600">
                <a:solidFill>
                  <a:schemeClr val="accent2"/>
                </a:solidFill>
                <a:latin typeface="Lato"/>
                <a:ea typeface="Lato"/>
                <a:cs typeface="Lato"/>
                <a:sym typeface="Lato"/>
              </a:rPr>
              <a:t>~$1,400</a:t>
            </a:r>
            <a:r>
              <a:rPr lang="en" sz="1600">
                <a:solidFill>
                  <a:schemeClr val="accent2"/>
                </a:solidFill>
                <a:latin typeface="Lato"/>
                <a:ea typeface="Lato"/>
                <a:cs typeface="Lato"/>
                <a:sym typeface="Lato"/>
              </a:rPr>
              <a:t>.</a:t>
            </a:r>
            <a:endParaRPr sz="1600">
              <a:solidFill>
                <a:schemeClr val="accent2"/>
              </a:solidFill>
              <a:latin typeface="Lato"/>
              <a:ea typeface="Lato"/>
              <a:cs typeface="Lato"/>
              <a:sym typeface="Lato"/>
            </a:endParaRPr>
          </a:p>
          <a:p>
            <a:pPr indent="-330200" lvl="0" marL="457200" rtl="0" algn="just">
              <a:lnSpc>
                <a:spcPct val="115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If </a:t>
            </a:r>
            <a:r>
              <a:rPr lang="en" sz="1600">
                <a:solidFill>
                  <a:schemeClr val="accent2"/>
                </a:solidFill>
                <a:latin typeface="Lato"/>
                <a:ea typeface="Lato"/>
                <a:cs typeface="Lato"/>
                <a:sym typeface="Lato"/>
              </a:rPr>
              <a:t>p</a:t>
            </a:r>
            <a:r>
              <a:rPr lang="en" sz="1600">
                <a:solidFill>
                  <a:schemeClr val="accent2"/>
                </a:solidFill>
                <a:latin typeface="Lato"/>
                <a:ea typeface="Lato"/>
                <a:cs typeface="Lato"/>
                <a:sym typeface="Lato"/>
              </a:rPr>
              <a:t>erson is deemed a threat to themselves, they are placed in inpatient psychiatric care for </a:t>
            </a:r>
            <a:r>
              <a:rPr b="1" lang="en" sz="1600">
                <a:solidFill>
                  <a:schemeClr val="accent2"/>
                </a:solidFill>
                <a:latin typeface="Lato"/>
                <a:ea typeface="Lato"/>
                <a:cs typeface="Lato"/>
                <a:sym typeface="Lato"/>
              </a:rPr>
              <a:t>72 hours</a:t>
            </a:r>
            <a:r>
              <a:rPr lang="en" sz="1600">
                <a:solidFill>
                  <a:schemeClr val="accent2"/>
                </a:solidFill>
                <a:latin typeface="Lato"/>
                <a:ea typeface="Lato"/>
                <a:cs typeface="Lato"/>
                <a:sym typeface="Lato"/>
              </a:rPr>
              <a:t>. Estimated cost is </a:t>
            </a:r>
            <a:r>
              <a:rPr b="1" lang="en" sz="1600">
                <a:solidFill>
                  <a:schemeClr val="accent2"/>
                </a:solidFill>
                <a:latin typeface="Lato"/>
                <a:ea typeface="Lato"/>
                <a:cs typeface="Lato"/>
                <a:sym typeface="Lato"/>
              </a:rPr>
              <a:t>$800/day</a:t>
            </a:r>
            <a:r>
              <a:rPr lang="en" sz="1600">
                <a:solidFill>
                  <a:schemeClr val="accent2"/>
                </a:solidFill>
                <a:latin typeface="Lato"/>
                <a:ea typeface="Lato"/>
                <a:cs typeface="Lato"/>
                <a:sym typeface="Lato"/>
              </a:rPr>
              <a:t> or </a:t>
            </a:r>
            <a:r>
              <a:rPr b="1" lang="en" sz="1600">
                <a:solidFill>
                  <a:schemeClr val="accent2"/>
                </a:solidFill>
                <a:latin typeface="Lato"/>
                <a:ea typeface="Lato"/>
                <a:cs typeface="Lato"/>
                <a:sym typeface="Lato"/>
              </a:rPr>
              <a:t>$2,400 total</a:t>
            </a:r>
            <a:r>
              <a:rPr lang="en" sz="1600">
                <a:solidFill>
                  <a:schemeClr val="accent2"/>
                </a:solidFill>
                <a:latin typeface="Lato"/>
                <a:ea typeface="Lato"/>
                <a:cs typeface="Lato"/>
                <a:sym typeface="Lato"/>
              </a:rPr>
              <a:t>. There are state psychiatric hospitals providing free care, however, space is usually limited. </a:t>
            </a:r>
            <a:endParaRPr sz="1600">
              <a:solidFill>
                <a:schemeClr val="accent2"/>
              </a:solidFill>
              <a:latin typeface="Lato"/>
              <a:ea typeface="Lato"/>
              <a:cs typeface="Lato"/>
              <a:sym typeface="Lato"/>
            </a:endParaRPr>
          </a:p>
          <a:p>
            <a:pPr indent="-330200" lvl="0" marL="457200" rtl="0" algn="just">
              <a:lnSpc>
                <a:spcPct val="115000"/>
              </a:lnSpc>
              <a:spcBef>
                <a:spcPts val="1000"/>
              </a:spcBef>
              <a:spcAft>
                <a:spcPts val="1000"/>
              </a:spcAft>
              <a:buClr>
                <a:schemeClr val="accent2"/>
              </a:buClr>
              <a:buSzPts val="1600"/>
              <a:buFont typeface="Lato"/>
              <a:buChar char="●"/>
            </a:pPr>
            <a:r>
              <a:rPr lang="en" sz="1600">
                <a:solidFill>
                  <a:schemeClr val="accent2"/>
                </a:solidFill>
                <a:latin typeface="Lato"/>
                <a:ea typeface="Lato"/>
                <a:cs typeface="Lato"/>
                <a:sym typeface="Lato"/>
              </a:rPr>
              <a:t>If admittee can’t pay for care, </a:t>
            </a:r>
            <a:r>
              <a:rPr b="1" lang="en" sz="1600">
                <a:solidFill>
                  <a:schemeClr val="accent2"/>
                </a:solidFill>
                <a:latin typeface="Lato"/>
                <a:ea typeface="Lato"/>
                <a:cs typeface="Lato"/>
                <a:sym typeface="Lato"/>
              </a:rPr>
              <a:t>cost is absorbed</a:t>
            </a:r>
            <a:r>
              <a:rPr lang="en" sz="1600">
                <a:solidFill>
                  <a:schemeClr val="accent2"/>
                </a:solidFill>
                <a:latin typeface="Lato"/>
                <a:ea typeface="Lato"/>
                <a:cs typeface="Lato"/>
                <a:sym typeface="Lato"/>
              </a:rPr>
              <a:t> by healthcare company or city. </a:t>
            </a:r>
            <a:r>
              <a:rPr b="1" i="1" lang="en" sz="1600">
                <a:solidFill>
                  <a:schemeClr val="accent2"/>
                </a:solidFill>
                <a:latin typeface="Lato"/>
                <a:ea typeface="Lato"/>
                <a:cs typeface="Lato"/>
                <a:sym typeface="Lato"/>
              </a:rPr>
              <a:t>These are real expenses.</a:t>
            </a:r>
            <a:endParaRPr b="1" i="1" sz="1600">
              <a:solidFill>
                <a:schemeClr val="accent2"/>
              </a:solidFill>
              <a:latin typeface="Lato"/>
              <a:ea typeface="Lato"/>
              <a:cs typeface="Lato"/>
              <a:sym typeface="Lato"/>
            </a:endParaRPr>
          </a:p>
        </p:txBody>
      </p:sp>
      <p:sp>
        <p:nvSpPr>
          <p:cNvPr id="496" name="Google Shape;496;p69"/>
          <p:cNvSpPr txBox="1"/>
          <p:nvPr/>
        </p:nvSpPr>
        <p:spPr>
          <a:xfrm>
            <a:off x="5790000" y="1102175"/>
            <a:ext cx="73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7" name="Google Shape;497;p69"/>
          <p:cNvSpPr/>
          <p:nvPr/>
        </p:nvSpPr>
        <p:spPr>
          <a:xfrm>
            <a:off x="6370425" y="1102175"/>
            <a:ext cx="2233800" cy="2762700"/>
          </a:xfrm>
          <a:prstGeom prst="roundRect">
            <a:avLst>
              <a:gd fmla="val 16667" name="adj"/>
            </a:avLst>
          </a:prstGeom>
          <a:solidFill>
            <a:srgbClr val="E9722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Average cost of ER visit: </a:t>
            </a:r>
            <a:r>
              <a:rPr b="1" lang="en" sz="2600">
                <a:solidFill>
                  <a:schemeClr val="lt1"/>
                </a:solidFill>
                <a:latin typeface="Lato"/>
                <a:ea typeface="Lato"/>
                <a:cs typeface="Lato"/>
                <a:sym typeface="Lato"/>
              </a:rPr>
              <a:t>$1,400</a:t>
            </a:r>
            <a:endParaRPr b="1" sz="2600">
              <a:solidFill>
                <a:schemeClr val="lt1"/>
              </a:solidFill>
              <a:latin typeface="Lato"/>
              <a:ea typeface="Lato"/>
              <a:cs typeface="Lato"/>
              <a:sym typeface="Lato"/>
            </a:endParaRPr>
          </a:p>
          <a:p>
            <a:pPr indent="0" lvl="0" marL="0" rtl="0" algn="l">
              <a:spcBef>
                <a:spcPts val="0"/>
              </a:spcBef>
              <a:spcAft>
                <a:spcPts val="0"/>
              </a:spcAft>
              <a:buNone/>
            </a:pPr>
            <a:r>
              <a:t/>
            </a:r>
            <a:endParaRPr b="1" sz="2600">
              <a:solidFill>
                <a:schemeClr val="lt1"/>
              </a:solidFill>
              <a:latin typeface="Lato"/>
              <a:ea typeface="Lato"/>
              <a:cs typeface="Lato"/>
              <a:sym typeface="Lato"/>
            </a:endParaRPr>
          </a:p>
          <a:p>
            <a:pPr indent="0" lvl="0" marL="0" rtl="0" algn="ctr">
              <a:spcBef>
                <a:spcPts val="0"/>
              </a:spcBef>
              <a:spcAft>
                <a:spcPts val="0"/>
              </a:spcAft>
              <a:buNone/>
            </a:pPr>
            <a:r>
              <a:t/>
            </a:r>
            <a:endParaRPr sz="15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Estimated cost of 3-day inpatient  psychiatric care:</a:t>
            </a:r>
            <a:endParaRPr sz="1200">
              <a:solidFill>
                <a:schemeClr val="lt1"/>
              </a:solidFill>
              <a:latin typeface="Lato"/>
              <a:ea typeface="Lato"/>
              <a:cs typeface="Lato"/>
              <a:sym typeface="Lato"/>
            </a:endParaRPr>
          </a:p>
          <a:p>
            <a:pPr indent="0" lvl="0" marL="0" rtl="0" algn="ctr">
              <a:spcBef>
                <a:spcPts val="0"/>
              </a:spcBef>
              <a:spcAft>
                <a:spcPts val="0"/>
              </a:spcAft>
              <a:buNone/>
            </a:pPr>
            <a:r>
              <a:rPr b="1" lang="en" sz="2600">
                <a:solidFill>
                  <a:schemeClr val="lt1"/>
                </a:solidFill>
                <a:latin typeface="Lato"/>
                <a:ea typeface="Lato"/>
                <a:cs typeface="Lato"/>
                <a:sym typeface="Lato"/>
              </a:rPr>
              <a:t>$2,400</a:t>
            </a:r>
            <a:endParaRPr sz="1500">
              <a:solidFill>
                <a:schemeClr val="lt1"/>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0"/>
          <p:cNvSpPr txBox="1"/>
          <p:nvPr>
            <p:ph type="title"/>
          </p:nvPr>
        </p:nvSpPr>
        <p:spPr>
          <a:xfrm>
            <a:off x="457200" y="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solidFill>
                  <a:schemeClr val="accent2"/>
                </a:solidFill>
              </a:rPr>
              <a:t>Low Emergency Dispatch Rate</a:t>
            </a:r>
            <a:endParaRPr sz="2620">
              <a:solidFill>
                <a:schemeClr val="accent2"/>
              </a:solidFill>
            </a:endParaRPr>
          </a:p>
        </p:txBody>
      </p:sp>
      <p:sp>
        <p:nvSpPr>
          <p:cNvPr id="503" name="Google Shape;503;p70"/>
          <p:cNvSpPr txBox="1"/>
          <p:nvPr>
            <p:ph idx="1" type="body"/>
          </p:nvPr>
        </p:nvSpPr>
        <p:spPr>
          <a:xfrm>
            <a:off x="311700" y="947450"/>
            <a:ext cx="8520600" cy="341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accent2"/>
                </a:solidFill>
              </a:rPr>
              <a:t> </a:t>
            </a:r>
            <a:r>
              <a:rPr lang="en" sz="1600">
                <a:solidFill>
                  <a:schemeClr val="accent2"/>
                </a:solidFill>
                <a:latin typeface="Lato"/>
                <a:ea typeface="Lato"/>
                <a:cs typeface="Lato"/>
                <a:sym typeface="Lato"/>
              </a:rPr>
              <a:t>Of </a:t>
            </a:r>
            <a:r>
              <a:rPr b="1" lang="en" sz="1600">
                <a:solidFill>
                  <a:schemeClr val="accent2"/>
                </a:solidFill>
                <a:latin typeface="Lato"/>
                <a:ea typeface="Lato"/>
                <a:cs typeface="Lato"/>
                <a:sym typeface="Lato"/>
              </a:rPr>
              <a:t>934</a:t>
            </a:r>
            <a:r>
              <a:rPr lang="en" sz="1600">
                <a:solidFill>
                  <a:schemeClr val="accent2"/>
                </a:solidFill>
                <a:latin typeface="Lato"/>
                <a:ea typeface="Lato"/>
                <a:cs typeface="Lato"/>
                <a:sym typeface="Lato"/>
              </a:rPr>
              <a:t> imminent risk calls identified in 2020, emergency rescue was dispatched only </a:t>
            </a:r>
            <a:r>
              <a:rPr b="1" lang="en" sz="1600">
                <a:solidFill>
                  <a:schemeClr val="accent2"/>
                </a:solidFill>
                <a:latin typeface="Lato"/>
                <a:ea typeface="Lato"/>
                <a:cs typeface="Lato"/>
                <a:sym typeface="Lato"/>
              </a:rPr>
              <a:t>17</a:t>
            </a:r>
            <a:r>
              <a:rPr b="1" lang="en" sz="2600">
                <a:solidFill>
                  <a:schemeClr val="accent2"/>
                </a:solidFill>
                <a:latin typeface="Lato"/>
                <a:ea typeface="Lato"/>
                <a:cs typeface="Lato"/>
                <a:sym typeface="Lato"/>
              </a:rPr>
              <a:t> </a:t>
            </a:r>
            <a:r>
              <a:rPr lang="en" sz="1600">
                <a:solidFill>
                  <a:schemeClr val="accent2"/>
                </a:solidFill>
                <a:latin typeface="Lato"/>
                <a:ea typeface="Lato"/>
                <a:cs typeface="Lato"/>
                <a:sym typeface="Lato"/>
              </a:rPr>
              <a:t>times. FCS has an </a:t>
            </a:r>
            <a:r>
              <a:rPr b="1" lang="en" sz="1600">
                <a:solidFill>
                  <a:schemeClr val="accent2"/>
                </a:solidFill>
                <a:latin typeface="Lato"/>
                <a:ea typeface="Lato"/>
                <a:cs typeface="Lato"/>
                <a:sym typeface="Lato"/>
              </a:rPr>
              <a:t>emergency rescue dispatch rate</a:t>
            </a:r>
            <a:r>
              <a:rPr lang="en" sz="1600">
                <a:solidFill>
                  <a:schemeClr val="accent2"/>
                </a:solidFill>
                <a:latin typeface="Lato"/>
                <a:ea typeface="Lato"/>
                <a:cs typeface="Lato"/>
                <a:sym typeface="Lato"/>
              </a:rPr>
              <a:t> of  </a:t>
            </a:r>
            <a:r>
              <a:rPr b="1" lang="en" sz="2600">
                <a:solidFill>
                  <a:schemeClr val="accent2"/>
                </a:solidFill>
                <a:latin typeface="Lato"/>
                <a:ea typeface="Lato"/>
                <a:cs typeface="Lato"/>
                <a:sym typeface="Lato"/>
              </a:rPr>
              <a:t>1.8</a:t>
            </a:r>
            <a:r>
              <a:rPr b="1" lang="en" sz="2500">
                <a:solidFill>
                  <a:schemeClr val="accent2"/>
                </a:solidFill>
                <a:latin typeface="Lato"/>
                <a:ea typeface="Lato"/>
                <a:cs typeface="Lato"/>
                <a:sym typeface="Lato"/>
              </a:rPr>
              <a:t>% </a:t>
            </a:r>
            <a:r>
              <a:rPr lang="en" sz="1600">
                <a:solidFill>
                  <a:schemeClr val="accent2"/>
                </a:solidFill>
                <a:latin typeface="Lato"/>
                <a:ea typeface="Lato"/>
                <a:cs typeface="Lato"/>
                <a:sym typeface="Lato"/>
              </a:rPr>
              <a:t>for imminent risk calls!</a:t>
            </a:r>
            <a:endParaRPr sz="1600">
              <a:solidFill>
                <a:schemeClr val="accent2"/>
              </a:solidFill>
              <a:latin typeface="Lato"/>
              <a:ea typeface="Lato"/>
              <a:cs typeface="Lato"/>
              <a:sym typeface="Lato"/>
            </a:endParaRPr>
          </a:p>
          <a:p>
            <a:pPr indent="0" lvl="0" marL="0" rtl="0" algn="l">
              <a:spcBef>
                <a:spcPts val="1200"/>
              </a:spcBef>
              <a:spcAft>
                <a:spcPts val="1200"/>
              </a:spcAft>
              <a:buNone/>
            </a:pPr>
            <a:r>
              <a:t/>
            </a:r>
            <a:endParaRPr sz="1600">
              <a:latin typeface="Lato"/>
              <a:ea typeface="Lato"/>
              <a:cs typeface="Lato"/>
              <a:sym typeface="Lato"/>
            </a:endParaRPr>
          </a:p>
        </p:txBody>
      </p:sp>
      <p:sp>
        <p:nvSpPr>
          <p:cNvPr id="504" name="Google Shape;504;p70"/>
          <p:cNvSpPr/>
          <p:nvPr/>
        </p:nvSpPr>
        <p:spPr>
          <a:xfrm>
            <a:off x="6128125" y="2040800"/>
            <a:ext cx="2380800" cy="2676600"/>
          </a:xfrm>
          <a:prstGeom prst="roundRect">
            <a:avLst>
              <a:gd fmla="val 16667" name="adj"/>
            </a:avLst>
          </a:prstGeom>
          <a:solidFill>
            <a:srgbClr val="E9722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FFFFFF"/>
              </a:solidFill>
              <a:latin typeface="Lato"/>
              <a:ea typeface="Lato"/>
              <a:cs typeface="Lato"/>
              <a:sym typeface="Lato"/>
            </a:endParaRPr>
          </a:p>
          <a:p>
            <a:pPr indent="0" lvl="0" marL="0" rtl="0" algn="ctr">
              <a:spcBef>
                <a:spcPts val="0"/>
              </a:spcBef>
              <a:spcAft>
                <a:spcPts val="0"/>
              </a:spcAft>
              <a:buNone/>
            </a:pPr>
            <a:r>
              <a:rPr b="1" lang="en" sz="2600">
                <a:solidFill>
                  <a:srgbClr val="FFFFFF"/>
                </a:solidFill>
                <a:latin typeface="Lato"/>
                <a:ea typeface="Lato"/>
                <a:cs typeface="Lato"/>
                <a:sym typeface="Lato"/>
              </a:rPr>
              <a:t>917 </a:t>
            </a:r>
            <a:endParaRPr b="1" sz="2600">
              <a:solidFill>
                <a:srgbClr val="FFFFFF"/>
              </a:solidFill>
              <a:latin typeface="Lato"/>
              <a:ea typeface="Lato"/>
              <a:cs typeface="Lato"/>
              <a:sym typeface="Lato"/>
            </a:endParaRPr>
          </a:p>
          <a:p>
            <a:pPr indent="0" lvl="0" marL="0" rtl="0" algn="ctr">
              <a:spcBef>
                <a:spcPts val="0"/>
              </a:spcBef>
              <a:spcAft>
                <a:spcPts val="0"/>
              </a:spcAft>
              <a:buNone/>
            </a:pPr>
            <a:r>
              <a:rPr lang="en" sz="1200">
                <a:solidFill>
                  <a:srgbClr val="FFFFFF"/>
                </a:solidFill>
                <a:latin typeface="Lato"/>
                <a:ea typeface="Lato"/>
                <a:cs typeface="Lato"/>
                <a:sym typeface="Lato"/>
              </a:rPr>
              <a:t>Imminent Risk c</a:t>
            </a:r>
            <a:r>
              <a:rPr lang="en" sz="1200">
                <a:solidFill>
                  <a:srgbClr val="FFFFFF"/>
                </a:solidFill>
                <a:latin typeface="Lato"/>
                <a:ea typeface="Lato"/>
                <a:cs typeface="Lato"/>
                <a:sym typeface="Lato"/>
              </a:rPr>
              <a:t>alls with no emergency rescue dispatch</a:t>
            </a:r>
            <a:endParaRPr sz="1200">
              <a:solidFill>
                <a:srgbClr val="FFFFFF"/>
              </a:solidFill>
              <a:latin typeface="Lato"/>
              <a:ea typeface="Lato"/>
              <a:cs typeface="Lato"/>
              <a:sym typeface="Lato"/>
            </a:endParaRPr>
          </a:p>
          <a:p>
            <a:pPr indent="0" lvl="0" marL="0" rtl="0" algn="ctr">
              <a:spcBef>
                <a:spcPts val="0"/>
              </a:spcBef>
              <a:spcAft>
                <a:spcPts val="0"/>
              </a:spcAft>
              <a:buNone/>
            </a:pPr>
            <a:r>
              <a:t/>
            </a:r>
            <a:endParaRPr sz="1600">
              <a:solidFill>
                <a:srgbClr val="FFFFFF"/>
              </a:solidFill>
              <a:latin typeface="Lato"/>
              <a:ea typeface="Lato"/>
              <a:cs typeface="Lato"/>
              <a:sym typeface="Lato"/>
            </a:endParaRPr>
          </a:p>
          <a:p>
            <a:pPr indent="0" lvl="0" marL="0" rtl="0" algn="ctr">
              <a:spcBef>
                <a:spcPts val="0"/>
              </a:spcBef>
              <a:spcAft>
                <a:spcPts val="0"/>
              </a:spcAft>
              <a:buNone/>
            </a:pPr>
            <a:r>
              <a:rPr b="1" lang="en" sz="2600">
                <a:solidFill>
                  <a:srgbClr val="FFFFFF"/>
                </a:solidFill>
                <a:latin typeface="Lato"/>
                <a:ea typeface="Lato"/>
                <a:cs typeface="Lato"/>
                <a:sym typeface="Lato"/>
              </a:rPr>
              <a:t>1</a:t>
            </a:r>
            <a:r>
              <a:rPr b="1" lang="en" sz="2600">
                <a:solidFill>
                  <a:srgbClr val="FFFFFF"/>
                </a:solidFill>
                <a:latin typeface="Lato"/>
                <a:ea typeface="Lato"/>
                <a:cs typeface="Lato"/>
                <a:sym typeface="Lato"/>
              </a:rPr>
              <a:t>7 </a:t>
            </a:r>
            <a:endParaRPr b="1" sz="2600">
              <a:solidFill>
                <a:srgbClr val="FFFFFF"/>
              </a:solidFill>
              <a:latin typeface="Lato"/>
              <a:ea typeface="Lato"/>
              <a:cs typeface="Lato"/>
              <a:sym typeface="Lato"/>
            </a:endParaRPr>
          </a:p>
          <a:p>
            <a:pPr indent="0" lvl="0" marL="0" rtl="0" algn="ctr">
              <a:spcBef>
                <a:spcPts val="0"/>
              </a:spcBef>
              <a:spcAft>
                <a:spcPts val="0"/>
              </a:spcAft>
              <a:buNone/>
            </a:pPr>
            <a:r>
              <a:rPr lang="en" sz="1200">
                <a:solidFill>
                  <a:srgbClr val="FFFFFF"/>
                </a:solidFill>
                <a:latin typeface="Lato"/>
                <a:ea typeface="Lato"/>
                <a:cs typeface="Lato"/>
                <a:sym typeface="Lato"/>
              </a:rPr>
              <a:t>I</a:t>
            </a:r>
            <a:r>
              <a:rPr lang="en" sz="1200">
                <a:solidFill>
                  <a:srgbClr val="FFFFFF"/>
                </a:solidFill>
                <a:latin typeface="Lato"/>
                <a:ea typeface="Lato"/>
                <a:cs typeface="Lato"/>
                <a:sym typeface="Lato"/>
              </a:rPr>
              <a:t>mminent Risk calls with emergency rescue  dispatched</a:t>
            </a:r>
            <a:endParaRPr sz="1200">
              <a:solidFill>
                <a:srgbClr val="FFFFFF"/>
              </a:solidFill>
              <a:latin typeface="Lato"/>
              <a:ea typeface="Lato"/>
              <a:cs typeface="Lato"/>
              <a:sym typeface="Lato"/>
            </a:endParaRPr>
          </a:p>
          <a:p>
            <a:pPr indent="0" lvl="0" marL="0" rtl="0" algn="ctr">
              <a:spcBef>
                <a:spcPts val="0"/>
              </a:spcBef>
              <a:spcAft>
                <a:spcPts val="0"/>
              </a:spcAft>
              <a:buNone/>
            </a:pPr>
            <a:r>
              <a:t/>
            </a:r>
            <a:endParaRPr sz="1200">
              <a:solidFill>
                <a:srgbClr val="FFFFFF"/>
              </a:solidFill>
              <a:latin typeface="Lato"/>
              <a:ea typeface="Lato"/>
              <a:cs typeface="Lato"/>
              <a:sym typeface="Lato"/>
            </a:endParaRPr>
          </a:p>
          <a:p>
            <a:pPr indent="0" lvl="0" marL="0" rtl="0" algn="ctr">
              <a:spcBef>
                <a:spcPts val="0"/>
              </a:spcBef>
              <a:spcAft>
                <a:spcPts val="0"/>
              </a:spcAft>
              <a:buNone/>
            </a:pPr>
            <a:r>
              <a:t/>
            </a:r>
            <a:endParaRPr sz="1200">
              <a:solidFill>
                <a:srgbClr val="FFFFFF"/>
              </a:solidFill>
              <a:latin typeface="Lato"/>
              <a:ea typeface="Lato"/>
              <a:cs typeface="Lato"/>
              <a:sym typeface="Lato"/>
            </a:endParaRPr>
          </a:p>
        </p:txBody>
      </p:sp>
      <p:pic>
        <p:nvPicPr>
          <p:cNvPr id="505" name="Google Shape;505;p70"/>
          <p:cNvPicPr preferRelativeResize="0"/>
          <p:nvPr/>
        </p:nvPicPr>
        <p:blipFill>
          <a:blip r:embed="rId3">
            <a:alphaModFix/>
          </a:blip>
          <a:stretch>
            <a:fillRect/>
          </a:stretch>
        </p:blipFill>
        <p:spPr>
          <a:xfrm>
            <a:off x="661300" y="2040875"/>
            <a:ext cx="4800600" cy="2676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1"/>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Value and Unmet Need</a:t>
            </a:r>
            <a:endParaRPr b="1" sz="2620">
              <a:solidFill>
                <a:schemeClr val="accent2"/>
              </a:solidFill>
              <a:latin typeface="Roboto"/>
              <a:ea typeface="Roboto"/>
              <a:cs typeface="Roboto"/>
              <a:sym typeface="Roboto"/>
            </a:endParaRPr>
          </a:p>
        </p:txBody>
      </p:sp>
      <p:sp>
        <p:nvSpPr>
          <p:cNvPr id="511" name="Google Shape;511;p71"/>
          <p:cNvSpPr txBox="1"/>
          <p:nvPr>
            <p:ph idx="1" type="body"/>
          </p:nvPr>
        </p:nvSpPr>
        <p:spPr>
          <a:xfrm>
            <a:off x="457200" y="1017725"/>
            <a:ext cx="5081700" cy="3585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917 imminent risk calls with no emergency rescue dispatch * $3,800 = </a:t>
            </a:r>
            <a:r>
              <a:rPr b="1" lang="en" sz="1600">
                <a:solidFill>
                  <a:schemeClr val="accent2"/>
                </a:solidFill>
                <a:latin typeface="Lato"/>
                <a:ea typeface="Lato"/>
                <a:cs typeface="Lato"/>
                <a:sym typeface="Lato"/>
              </a:rPr>
              <a:t>$3,484,600 in healthcare savings </a:t>
            </a:r>
            <a:r>
              <a:rPr lang="en" sz="1600">
                <a:solidFill>
                  <a:schemeClr val="accent2"/>
                </a:solidFill>
                <a:latin typeface="Lato"/>
                <a:ea typeface="Lato"/>
                <a:cs typeface="Lato"/>
                <a:sym typeface="Lato"/>
              </a:rPr>
              <a:t>created by FCS, making this program incredibly valuable!</a:t>
            </a:r>
            <a:endParaRPr sz="1600">
              <a:solidFill>
                <a:schemeClr val="accent2"/>
              </a:solidFill>
              <a:latin typeface="Lato"/>
              <a:ea typeface="Lato"/>
              <a:cs typeface="Lato"/>
              <a:sym typeface="Lato"/>
            </a:endParaRPr>
          </a:p>
          <a:p>
            <a:pPr indent="-330200" lvl="0" marL="457200" rtl="0" algn="l">
              <a:lnSpc>
                <a:spcPct val="115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In 2020, </a:t>
            </a:r>
            <a:r>
              <a:rPr b="1" lang="en" sz="1600">
                <a:solidFill>
                  <a:schemeClr val="accent2"/>
                </a:solidFill>
                <a:latin typeface="Lato"/>
                <a:ea typeface="Lato"/>
                <a:cs typeface="Lato"/>
                <a:sym typeface="Lato"/>
              </a:rPr>
              <a:t>16,620 calls</a:t>
            </a:r>
            <a:r>
              <a:rPr lang="en" sz="1600">
                <a:solidFill>
                  <a:schemeClr val="accent2"/>
                </a:solidFill>
                <a:latin typeface="Lato"/>
                <a:ea typeface="Lato"/>
                <a:cs typeface="Lato"/>
                <a:sym typeface="Lato"/>
              </a:rPr>
              <a:t>  or 36% of calls received, were </a:t>
            </a:r>
            <a:r>
              <a:rPr b="1" lang="en" sz="1600">
                <a:solidFill>
                  <a:schemeClr val="accent2"/>
                </a:solidFill>
                <a:latin typeface="Lato"/>
                <a:ea typeface="Lato"/>
                <a:cs typeface="Lato"/>
                <a:sym typeface="Lato"/>
              </a:rPr>
              <a:t>not answered</a:t>
            </a:r>
            <a:r>
              <a:rPr lang="en" sz="1600">
                <a:solidFill>
                  <a:schemeClr val="accent2"/>
                </a:solidFill>
                <a:latin typeface="Lato"/>
                <a:ea typeface="Lato"/>
                <a:cs typeface="Lato"/>
                <a:sym typeface="Lato"/>
              </a:rPr>
              <a:t>. Some of these may have rolled to backup locations.</a:t>
            </a:r>
            <a:endParaRPr sz="1600">
              <a:solidFill>
                <a:schemeClr val="accent2"/>
              </a:solidFill>
              <a:latin typeface="Lato"/>
              <a:ea typeface="Lato"/>
              <a:cs typeface="Lato"/>
              <a:sym typeface="Lato"/>
            </a:endParaRPr>
          </a:p>
          <a:p>
            <a:pPr indent="-330200" lvl="0" marL="457200" rtl="0" algn="l">
              <a:lnSpc>
                <a:spcPct val="115000"/>
              </a:lnSpc>
              <a:spcBef>
                <a:spcPts val="1000"/>
              </a:spcBef>
              <a:spcAft>
                <a:spcPts val="1000"/>
              </a:spcAft>
              <a:buClr>
                <a:schemeClr val="accent2"/>
              </a:buClr>
              <a:buSzPts val="1600"/>
              <a:buFont typeface="Lato"/>
              <a:buChar char="●"/>
            </a:pPr>
            <a:r>
              <a:rPr lang="en" sz="1600">
                <a:solidFill>
                  <a:schemeClr val="accent2"/>
                </a:solidFill>
                <a:latin typeface="Lato"/>
                <a:ea typeface="Lato"/>
                <a:cs typeface="Lato"/>
                <a:sym typeface="Lato"/>
              </a:rPr>
              <a:t>Based on imminent risk call %</a:t>
            </a:r>
            <a:r>
              <a:rPr lang="en" sz="1600">
                <a:solidFill>
                  <a:schemeClr val="accent2"/>
                </a:solidFill>
                <a:latin typeface="Lato"/>
                <a:ea typeface="Lato"/>
                <a:cs typeface="Lato"/>
                <a:sym typeface="Lato"/>
              </a:rPr>
              <a:t>, we can estimate that </a:t>
            </a:r>
            <a:r>
              <a:rPr b="1" lang="en" sz="1600">
                <a:solidFill>
                  <a:schemeClr val="accent2"/>
                </a:solidFill>
                <a:latin typeface="Lato"/>
                <a:ea typeface="Lato"/>
                <a:cs typeface="Lato"/>
                <a:sym typeface="Lato"/>
              </a:rPr>
              <a:t>339</a:t>
            </a:r>
            <a:r>
              <a:rPr lang="en" sz="1600">
                <a:solidFill>
                  <a:schemeClr val="accent2"/>
                </a:solidFill>
                <a:latin typeface="Lato"/>
                <a:ea typeface="Lato"/>
                <a:cs typeface="Lato"/>
                <a:sym typeface="Lato"/>
              </a:rPr>
              <a:t> </a:t>
            </a:r>
            <a:r>
              <a:rPr b="1" lang="en" sz="1600">
                <a:solidFill>
                  <a:schemeClr val="accent2"/>
                </a:solidFill>
                <a:latin typeface="Lato"/>
                <a:ea typeface="Lato"/>
                <a:cs typeface="Lato"/>
                <a:sym typeface="Lato"/>
              </a:rPr>
              <a:t>imminent risk calls </a:t>
            </a:r>
            <a:r>
              <a:rPr lang="en" sz="1600">
                <a:solidFill>
                  <a:schemeClr val="accent2"/>
                </a:solidFill>
                <a:latin typeface="Lato"/>
                <a:ea typeface="Lato"/>
                <a:cs typeface="Lato"/>
                <a:sym typeface="Lato"/>
              </a:rPr>
              <a:t>were among those received but </a:t>
            </a:r>
            <a:r>
              <a:rPr b="1" lang="en" sz="1600">
                <a:solidFill>
                  <a:schemeClr val="accent2"/>
                </a:solidFill>
                <a:latin typeface="Lato"/>
                <a:ea typeface="Lato"/>
                <a:cs typeface="Lato"/>
                <a:sym typeface="Lato"/>
              </a:rPr>
              <a:t>not</a:t>
            </a:r>
            <a:r>
              <a:rPr lang="en" sz="1600">
                <a:solidFill>
                  <a:schemeClr val="accent2"/>
                </a:solidFill>
                <a:latin typeface="Lato"/>
                <a:ea typeface="Lato"/>
                <a:cs typeface="Lato"/>
                <a:sym typeface="Lato"/>
              </a:rPr>
              <a:t> </a:t>
            </a:r>
            <a:r>
              <a:rPr b="1" lang="en" sz="1600">
                <a:solidFill>
                  <a:schemeClr val="accent2"/>
                </a:solidFill>
                <a:latin typeface="Lato"/>
                <a:ea typeface="Lato"/>
                <a:cs typeface="Lato"/>
                <a:sym typeface="Lato"/>
              </a:rPr>
              <a:t>answered </a:t>
            </a:r>
            <a:r>
              <a:rPr lang="en" sz="1600">
                <a:solidFill>
                  <a:schemeClr val="accent2"/>
                </a:solidFill>
                <a:latin typeface="Lato"/>
                <a:ea typeface="Lato"/>
                <a:cs typeface="Lato"/>
                <a:sym typeface="Lato"/>
              </a:rPr>
              <a:t>by FCS</a:t>
            </a:r>
            <a:r>
              <a:rPr b="1" lang="en" sz="1600">
                <a:solidFill>
                  <a:schemeClr val="accent2"/>
                </a:solidFill>
                <a:latin typeface="Lato"/>
                <a:ea typeface="Lato"/>
                <a:cs typeface="Lato"/>
                <a:sym typeface="Lato"/>
              </a:rPr>
              <a:t> </a:t>
            </a:r>
            <a:r>
              <a:rPr lang="en" sz="1600">
                <a:solidFill>
                  <a:schemeClr val="accent2"/>
                </a:solidFill>
                <a:latin typeface="Lato"/>
                <a:ea typeface="Lato"/>
                <a:cs typeface="Lato"/>
                <a:sym typeface="Lato"/>
              </a:rPr>
              <a:t>in 2020.</a:t>
            </a:r>
            <a:endParaRPr sz="1600">
              <a:solidFill>
                <a:schemeClr val="accent2"/>
              </a:solidFill>
              <a:latin typeface="Lato"/>
              <a:ea typeface="Lato"/>
              <a:cs typeface="Lato"/>
              <a:sym typeface="Lato"/>
            </a:endParaRPr>
          </a:p>
        </p:txBody>
      </p:sp>
      <p:sp>
        <p:nvSpPr>
          <p:cNvPr id="512" name="Google Shape;512;p71"/>
          <p:cNvSpPr/>
          <p:nvPr/>
        </p:nvSpPr>
        <p:spPr>
          <a:xfrm>
            <a:off x="5751475" y="2633775"/>
            <a:ext cx="3027300" cy="1495800"/>
          </a:xfrm>
          <a:prstGeom prst="flowChartAlternateProcess">
            <a:avLst/>
          </a:prstGeom>
          <a:solidFill>
            <a:srgbClr val="53B92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Lato"/>
                <a:ea typeface="Lato"/>
                <a:cs typeface="Lato"/>
                <a:sym typeface="Lato"/>
              </a:rPr>
              <a:t>16,620 </a:t>
            </a:r>
            <a:endParaRPr b="1"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Calls </a:t>
            </a:r>
            <a:r>
              <a:rPr lang="en" sz="1200">
                <a:solidFill>
                  <a:schemeClr val="lt1"/>
                </a:solidFill>
                <a:latin typeface="Lato"/>
                <a:ea typeface="Lato"/>
                <a:cs typeface="Lato"/>
                <a:sym typeface="Lato"/>
              </a:rPr>
              <a:t>Unanswered</a:t>
            </a:r>
            <a:endParaRPr sz="1200">
              <a:solidFill>
                <a:schemeClr val="lt1"/>
              </a:solidFill>
              <a:latin typeface="Lato"/>
              <a:ea typeface="Lato"/>
              <a:cs typeface="Lato"/>
              <a:sym typeface="Lato"/>
            </a:endParaRPr>
          </a:p>
          <a:p>
            <a:pPr indent="0" lvl="0" marL="0" rtl="0" algn="ctr">
              <a:spcBef>
                <a:spcPts val="0"/>
              </a:spcBef>
              <a:spcAft>
                <a:spcPts val="0"/>
              </a:spcAft>
              <a:buNone/>
            </a:pPr>
            <a:r>
              <a:t/>
            </a:r>
            <a:endParaRPr sz="1200">
              <a:solidFill>
                <a:schemeClr val="lt1"/>
              </a:solidFill>
              <a:latin typeface="Lato"/>
              <a:ea typeface="Lato"/>
              <a:cs typeface="Lato"/>
              <a:sym typeface="Lato"/>
            </a:endParaRPr>
          </a:p>
          <a:p>
            <a:pPr indent="0" lvl="0" marL="0" rtl="0" algn="ctr">
              <a:spcBef>
                <a:spcPts val="0"/>
              </a:spcBef>
              <a:spcAft>
                <a:spcPts val="0"/>
              </a:spcAft>
              <a:buNone/>
            </a:pPr>
            <a:r>
              <a:rPr b="1" lang="en" sz="2600">
                <a:solidFill>
                  <a:schemeClr val="lt1"/>
                </a:solidFill>
                <a:latin typeface="Lato"/>
                <a:ea typeface="Lato"/>
                <a:cs typeface="Lato"/>
                <a:sym typeface="Lato"/>
              </a:rPr>
              <a:t>339</a:t>
            </a:r>
            <a:r>
              <a:rPr lang="en" sz="2600">
                <a:solidFill>
                  <a:schemeClr val="lt1"/>
                </a:solidFill>
                <a:latin typeface="Lato"/>
                <a:ea typeface="Lato"/>
                <a:cs typeface="Lato"/>
                <a:sym typeface="Lato"/>
              </a:rPr>
              <a:t> </a:t>
            </a:r>
            <a:endParaRPr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E</a:t>
            </a:r>
            <a:r>
              <a:rPr lang="en" sz="1200">
                <a:solidFill>
                  <a:schemeClr val="lt1"/>
                </a:solidFill>
                <a:latin typeface="Lato"/>
                <a:ea typeface="Lato"/>
                <a:cs typeface="Lato"/>
                <a:sym typeface="Lato"/>
              </a:rPr>
              <a:t>stimated Imminent Risk </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Calls Unanswered</a:t>
            </a:r>
            <a:endParaRPr sz="1200">
              <a:solidFill>
                <a:schemeClr val="lt1"/>
              </a:solidFill>
              <a:latin typeface="Lato"/>
              <a:ea typeface="Lato"/>
              <a:cs typeface="Lato"/>
              <a:sym typeface="Lato"/>
            </a:endParaRPr>
          </a:p>
        </p:txBody>
      </p:sp>
      <p:sp>
        <p:nvSpPr>
          <p:cNvPr id="513" name="Google Shape;513;p71"/>
          <p:cNvSpPr/>
          <p:nvPr/>
        </p:nvSpPr>
        <p:spPr>
          <a:xfrm>
            <a:off x="5751475" y="1146275"/>
            <a:ext cx="3027300" cy="1141500"/>
          </a:xfrm>
          <a:prstGeom prst="flowChartAlternateProcess">
            <a:avLst/>
          </a:prstGeom>
          <a:solidFill>
            <a:srgbClr val="53B92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Lato"/>
                <a:ea typeface="Lato"/>
                <a:cs typeface="Lato"/>
                <a:sym typeface="Lato"/>
              </a:rPr>
              <a:t>~</a:t>
            </a:r>
            <a:r>
              <a:rPr b="1" lang="en" sz="2600">
                <a:solidFill>
                  <a:schemeClr val="lt1"/>
                </a:solidFill>
                <a:latin typeface="Lato"/>
                <a:ea typeface="Lato"/>
                <a:cs typeface="Lato"/>
                <a:sym typeface="Lato"/>
              </a:rPr>
              <a:t>$3.5 million</a:t>
            </a:r>
            <a:endParaRPr b="1" sz="26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in potential healthcare savings created by FCS</a:t>
            </a:r>
            <a:endParaRPr sz="16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idx="1" type="body"/>
          </p:nvPr>
        </p:nvSpPr>
        <p:spPr>
          <a:xfrm>
            <a:off x="311700" y="900325"/>
            <a:ext cx="3999900" cy="3895500"/>
          </a:xfrm>
          <a:prstGeom prst="rect">
            <a:avLst/>
          </a:prstGeom>
        </p:spPr>
        <p:txBody>
          <a:bodyPr anchorCtr="0" anchor="t" bIns="0" lIns="91425" spcFirstLastPara="1" rIns="91425" wrap="square" tIns="91425">
            <a:normAutofit lnSpcReduction="20000"/>
          </a:bodyPr>
          <a:lstStyle/>
          <a:p>
            <a:pPr indent="-317500" lvl="0" marL="457200" rtl="0" algn="l">
              <a:lnSpc>
                <a:spcPct val="115000"/>
              </a:lnSpc>
              <a:spcBef>
                <a:spcPts val="0"/>
              </a:spcBef>
              <a:spcAft>
                <a:spcPts val="0"/>
              </a:spcAft>
              <a:buClr>
                <a:schemeClr val="accent2"/>
              </a:buClr>
              <a:buSzPts val="1400"/>
              <a:buFont typeface="Lato"/>
              <a:buChar char="●"/>
            </a:pPr>
            <a:r>
              <a:rPr lang="en">
                <a:solidFill>
                  <a:schemeClr val="accent2"/>
                </a:solidFill>
                <a:highlight>
                  <a:srgbClr val="FFFFFF"/>
                </a:highlight>
                <a:latin typeface="Lato"/>
                <a:ea typeface="Lato"/>
                <a:cs typeface="Lato"/>
                <a:sym typeface="Lato"/>
              </a:rPr>
              <a:t>Our a</a:t>
            </a:r>
            <a:r>
              <a:rPr lang="en">
                <a:solidFill>
                  <a:schemeClr val="accent2"/>
                </a:solidFill>
                <a:highlight>
                  <a:srgbClr val="FFFFFF"/>
                </a:highlight>
                <a:latin typeface="Lato"/>
                <a:ea typeface="Lato"/>
                <a:cs typeface="Lato"/>
                <a:sym typeface="Lato"/>
              </a:rPr>
              <a:t>rea of focus are the 2020 Crisis Issues columns provided by FCS.</a:t>
            </a:r>
            <a:endParaRPr>
              <a:solidFill>
                <a:schemeClr val="accent2"/>
              </a:solidFill>
              <a:highlight>
                <a:srgbClr val="FFFFFF"/>
              </a:highlight>
              <a:latin typeface="Lato"/>
              <a:ea typeface="Lato"/>
              <a:cs typeface="Lato"/>
              <a:sym typeface="Lato"/>
            </a:endParaRPr>
          </a:p>
          <a:p>
            <a:pPr indent="-317500" lvl="0" marL="457200" rtl="0" algn="l">
              <a:lnSpc>
                <a:spcPct val="115000"/>
              </a:lnSpc>
              <a:spcBef>
                <a:spcPts val="1000"/>
              </a:spcBef>
              <a:spcAft>
                <a:spcPts val="0"/>
              </a:spcAft>
              <a:buClr>
                <a:schemeClr val="accent2"/>
              </a:buClr>
              <a:buSzPts val="1400"/>
              <a:buFont typeface="Lato"/>
              <a:buChar char="●"/>
            </a:pPr>
            <a:r>
              <a:rPr lang="en">
                <a:solidFill>
                  <a:schemeClr val="accent2"/>
                </a:solidFill>
                <a:highlight>
                  <a:srgbClr val="FFFFFF"/>
                </a:highlight>
                <a:latin typeface="Lato"/>
                <a:ea typeface="Lato"/>
                <a:cs typeface="Lato"/>
                <a:sym typeface="Lato"/>
              </a:rPr>
              <a:t>FCS agents select issues from categories during each call </a:t>
            </a:r>
            <a:r>
              <a:rPr lang="en">
                <a:solidFill>
                  <a:schemeClr val="accent2"/>
                </a:solidFill>
                <a:highlight>
                  <a:srgbClr val="FFFFFF"/>
                </a:highlight>
                <a:latin typeface="Lato"/>
                <a:ea typeface="Lato"/>
                <a:cs typeface="Lato"/>
                <a:sym typeface="Lato"/>
              </a:rPr>
              <a:t>which</a:t>
            </a:r>
            <a:r>
              <a:rPr lang="en">
                <a:solidFill>
                  <a:schemeClr val="accent2"/>
                </a:solidFill>
                <a:highlight>
                  <a:srgbClr val="FFFFFF"/>
                </a:highlight>
                <a:latin typeface="Lato"/>
                <a:ea typeface="Lato"/>
                <a:cs typeface="Lato"/>
                <a:sym typeface="Lato"/>
              </a:rPr>
              <a:t> are a</a:t>
            </a:r>
            <a:r>
              <a:rPr lang="en">
                <a:solidFill>
                  <a:schemeClr val="accent2"/>
                </a:solidFill>
                <a:highlight>
                  <a:srgbClr val="FFFFFF"/>
                </a:highlight>
                <a:latin typeface="Lato"/>
                <a:ea typeface="Lato"/>
                <a:cs typeface="Lato"/>
                <a:sym typeface="Lato"/>
              </a:rPr>
              <a:t>ggregated into columns</a:t>
            </a:r>
            <a:r>
              <a:rPr lang="en">
                <a:solidFill>
                  <a:schemeClr val="accent2"/>
                </a:solidFill>
                <a:highlight>
                  <a:srgbClr val="FFFFFF"/>
                </a:highlight>
                <a:latin typeface="Lato"/>
                <a:ea typeface="Lato"/>
                <a:cs typeface="Lato"/>
                <a:sym typeface="Lato"/>
              </a:rPr>
              <a:t>.</a:t>
            </a:r>
            <a:endParaRPr>
              <a:solidFill>
                <a:schemeClr val="accent2"/>
              </a:solidFill>
              <a:highlight>
                <a:srgbClr val="FFFFFF"/>
              </a:highlight>
              <a:latin typeface="Lato"/>
              <a:ea typeface="Lato"/>
              <a:cs typeface="Lato"/>
              <a:sym typeface="Lato"/>
            </a:endParaRPr>
          </a:p>
          <a:p>
            <a:pPr indent="-317500" lvl="0" marL="457200" rtl="0" algn="l">
              <a:lnSpc>
                <a:spcPct val="115000"/>
              </a:lnSpc>
              <a:spcBef>
                <a:spcPts val="1000"/>
              </a:spcBef>
              <a:spcAft>
                <a:spcPts val="0"/>
              </a:spcAft>
              <a:buClr>
                <a:schemeClr val="accent2"/>
              </a:buClr>
              <a:buSzPts val="1400"/>
              <a:buFont typeface="Lato"/>
              <a:buChar char="●"/>
            </a:pPr>
            <a:r>
              <a:rPr lang="en">
                <a:solidFill>
                  <a:schemeClr val="accent2"/>
                </a:solidFill>
                <a:highlight>
                  <a:srgbClr val="FFFFFF"/>
                </a:highlight>
                <a:latin typeface="Lato"/>
                <a:ea typeface="Lato"/>
                <a:cs typeface="Lato"/>
                <a:sym typeface="Lato"/>
              </a:rPr>
              <a:t>By using a string method in python, </a:t>
            </a:r>
            <a:r>
              <a:rPr lang="en">
                <a:solidFill>
                  <a:schemeClr val="accent2"/>
                </a:solidFill>
                <a:highlight>
                  <a:schemeClr val="lt1"/>
                </a:highlight>
                <a:latin typeface="Lato"/>
                <a:ea typeface="Lato"/>
                <a:cs typeface="Lato"/>
                <a:sym typeface="Lato"/>
              </a:rPr>
              <a:t>Crisis Issues columns were separated</a:t>
            </a:r>
            <a:r>
              <a:rPr lang="en">
                <a:solidFill>
                  <a:schemeClr val="accent2"/>
                </a:solidFill>
                <a:highlight>
                  <a:srgbClr val="FFFFFF"/>
                </a:highlight>
                <a:latin typeface="Lato"/>
                <a:ea typeface="Lato"/>
                <a:cs typeface="Lato"/>
                <a:sym typeface="Lato"/>
              </a:rPr>
              <a:t> and each sub issue was set in its own respective column.</a:t>
            </a:r>
            <a:endParaRPr>
              <a:solidFill>
                <a:schemeClr val="accent2"/>
              </a:solidFill>
              <a:highlight>
                <a:srgbClr val="FFFFFF"/>
              </a:highlight>
              <a:latin typeface="Lato"/>
              <a:ea typeface="Lato"/>
              <a:cs typeface="Lato"/>
              <a:sym typeface="Lato"/>
            </a:endParaRPr>
          </a:p>
          <a:p>
            <a:pPr indent="-317500" lvl="0" marL="457200" rtl="0" algn="l">
              <a:lnSpc>
                <a:spcPct val="115000"/>
              </a:lnSpc>
              <a:spcBef>
                <a:spcPts val="1000"/>
              </a:spcBef>
              <a:spcAft>
                <a:spcPts val="0"/>
              </a:spcAft>
              <a:buClr>
                <a:schemeClr val="accent2"/>
              </a:buClr>
              <a:buSzPts val="1400"/>
              <a:buFont typeface="Lato"/>
              <a:buChar char="●"/>
            </a:pPr>
            <a:r>
              <a:rPr lang="en">
                <a:solidFill>
                  <a:schemeClr val="accent2"/>
                </a:solidFill>
                <a:highlight>
                  <a:srgbClr val="FFFFFF"/>
                </a:highlight>
                <a:latin typeface="Lato"/>
                <a:ea typeface="Lato"/>
                <a:cs typeface="Lato"/>
                <a:sym typeface="Lato"/>
              </a:rPr>
              <a:t>Columns denote values of 1 when the issues were present and values of 0 when they were not.</a:t>
            </a:r>
            <a:endParaRPr>
              <a:solidFill>
                <a:schemeClr val="accent2"/>
              </a:solidFill>
              <a:highlight>
                <a:srgbClr val="FFFFFF"/>
              </a:highlight>
              <a:latin typeface="Lato"/>
              <a:ea typeface="Lato"/>
              <a:cs typeface="Lato"/>
              <a:sym typeface="Lato"/>
            </a:endParaRPr>
          </a:p>
          <a:p>
            <a:pPr indent="-317500" lvl="0" marL="457200" rtl="0" algn="l">
              <a:lnSpc>
                <a:spcPct val="115000"/>
              </a:lnSpc>
              <a:spcBef>
                <a:spcPts val="1000"/>
              </a:spcBef>
              <a:spcAft>
                <a:spcPts val="1000"/>
              </a:spcAft>
              <a:buClr>
                <a:schemeClr val="accent2"/>
              </a:buClr>
              <a:buSzPts val="1400"/>
              <a:buFont typeface="Lato"/>
              <a:buChar char="●"/>
            </a:pPr>
            <a:r>
              <a:rPr lang="en">
                <a:solidFill>
                  <a:schemeClr val="accent2"/>
                </a:solidFill>
                <a:highlight>
                  <a:srgbClr val="FFFFFF"/>
                </a:highlight>
                <a:latin typeface="Lato"/>
                <a:ea typeface="Lato"/>
                <a:cs typeface="Lato"/>
                <a:sym typeface="Lato"/>
              </a:rPr>
              <a:t>We added total columns for each sub issue and two columns if the calls were of Imminent Risk (IR) and how many Imminent Risk issues were present in each call.</a:t>
            </a:r>
            <a:endParaRPr>
              <a:solidFill>
                <a:schemeClr val="accent2"/>
              </a:solidFill>
              <a:latin typeface="Lato"/>
              <a:ea typeface="Lato"/>
              <a:cs typeface="Lato"/>
              <a:sym typeface="Lato"/>
            </a:endParaRPr>
          </a:p>
        </p:txBody>
      </p:sp>
      <p:sp>
        <p:nvSpPr>
          <p:cNvPr id="88" name="Google Shape;88;p18"/>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Methodology used for data findings</a:t>
            </a:r>
            <a:endParaRPr b="1" sz="2620">
              <a:solidFill>
                <a:schemeClr val="accent2"/>
              </a:solidFill>
              <a:latin typeface="Roboto"/>
              <a:ea typeface="Roboto"/>
              <a:cs typeface="Roboto"/>
              <a:sym typeface="Roboto"/>
            </a:endParaRPr>
          </a:p>
        </p:txBody>
      </p:sp>
      <p:pic>
        <p:nvPicPr>
          <p:cNvPr descr=":+1:" id="89" name="Google Shape;89;p18"/>
          <p:cNvPicPr preferRelativeResize="0"/>
          <p:nvPr/>
        </p:nvPicPr>
        <p:blipFill>
          <a:blip r:embed="rId3">
            <a:alphaModFix/>
          </a:blip>
          <a:stretch>
            <a:fillRect/>
          </a:stretch>
        </p:blipFill>
        <p:spPr>
          <a:xfrm>
            <a:off x="4034075" y="5651600"/>
            <a:ext cx="152400" cy="152400"/>
          </a:xfrm>
          <a:prstGeom prst="rect">
            <a:avLst/>
          </a:prstGeom>
          <a:noFill/>
          <a:ln>
            <a:noFill/>
          </a:ln>
        </p:spPr>
      </p:pic>
      <p:pic>
        <p:nvPicPr>
          <p:cNvPr id="90" name="Google Shape;90;p18"/>
          <p:cNvPicPr preferRelativeResize="0"/>
          <p:nvPr/>
        </p:nvPicPr>
        <p:blipFill>
          <a:blip r:embed="rId4">
            <a:alphaModFix/>
          </a:blip>
          <a:stretch>
            <a:fillRect/>
          </a:stretch>
        </p:blipFill>
        <p:spPr>
          <a:xfrm>
            <a:off x="4396275" y="1311450"/>
            <a:ext cx="4581525" cy="2743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7223"/>
        </a:solidFill>
      </p:bgPr>
    </p:bg>
    <p:spTree>
      <p:nvGrpSpPr>
        <p:cNvPr id="517" name="Shape 517"/>
        <p:cNvGrpSpPr/>
        <p:nvPr/>
      </p:nvGrpSpPr>
      <p:grpSpPr>
        <a:xfrm>
          <a:off x="0" y="0"/>
          <a:ext cx="0" cy="0"/>
          <a:chOff x="0" y="0"/>
          <a:chExt cx="0" cy="0"/>
        </a:xfrm>
      </p:grpSpPr>
      <p:sp>
        <p:nvSpPr>
          <p:cNvPr id="518" name="Google Shape;518;p7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Key Insights</a:t>
            </a:r>
            <a:endParaRPr b="1">
              <a:solidFill>
                <a:srgbClr val="FFFFFF"/>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3"/>
          <p:cNvSpPr txBox="1"/>
          <p:nvPr>
            <p:ph type="title"/>
          </p:nvPr>
        </p:nvSpPr>
        <p:spPr>
          <a:xfrm>
            <a:off x="457200" y="43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Key Insights</a:t>
            </a:r>
            <a:endParaRPr b="1" sz="2620">
              <a:solidFill>
                <a:schemeClr val="accent2"/>
              </a:solidFill>
              <a:latin typeface="Roboto"/>
              <a:ea typeface="Roboto"/>
              <a:cs typeface="Roboto"/>
              <a:sym typeface="Roboto"/>
            </a:endParaRPr>
          </a:p>
        </p:txBody>
      </p:sp>
      <p:sp>
        <p:nvSpPr>
          <p:cNvPr id="524" name="Google Shape;524;p73"/>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Call volume:	</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Higher on weekdays than weekends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Most calls come between 6:00am and 9:00pm and average about 10 minutes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Political and weather events created swells in call volume rather than spikes</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Call content:</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Most common crisis categories are emotional states, mental health &amp; relationships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The major issues of 2020 (especially COVID) remain ongoing ones. We can reasonably predict call volumes will stay high or possibly increase throughout 2021</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rgbClr val="1D1C1D"/>
                </a:solidFill>
                <a:latin typeface="Lato"/>
                <a:ea typeface="Lato"/>
                <a:cs typeface="Lato"/>
                <a:sym typeface="Lato"/>
              </a:rPr>
              <a:t>Call location:</a:t>
            </a:r>
            <a:endParaRPr sz="1600">
              <a:solidFill>
                <a:srgbClr val="1D1C1D"/>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rgbClr val="1D1C1D"/>
                </a:solidFill>
                <a:latin typeface="Lato"/>
                <a:ea typeface="Lato"/>
                <a:cs typeface="Lato"/>
                <a:sym typeface="Lato"/>
              </a:rPr>
              <a:t>When normalized by population, we see an increase in calls, imminent risk calls, and imminent risk reports from Sumner, Jackson, Polk, Hickman, Cheatham, Hawkins, Haywood, and Chester counties. Davidson county maintains a relatively high concentration in all of these categories when normalized by population.</a:t>
            </a:r>
            <a:endParaRPr sz="1600">
              <a:solidFill>
                <a:schemeClr val="accent2"/>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4"/>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Key Insights (continued)</a:t>
            </a:r>
            <a:endParaRPr b="1" sz="2620">
              <a:solidFill>
                <a:schemeClr val="accent2"/>
              </a:solidFill>
              <a:latin typeface="Roboto"/>
              <a:ea typeface="Roboto"/>
              <a:cs typeface="Roboto"/>
              <a:sym typeface="Roboto"/>
            </a:endParaRPr>
          </a:p>
        </p:txBody>
      </p:sp>
      <p:sp>
        <p:nvSpPr>
          <p:cNvPr id="530" name="Google Shape;530;p74"/>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Caller demographics: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Callers were primarily middle-aged (41 - 70); Caucasian or African-American; traditional gender-labeled (Female, Male); Single or Divorced </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Repeat callers: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M</a:t>
            </a:r>
            <a:r>
              <a:rPr lang="en" sz="1600">
                <a:solidFill>
                  <a:schemeClr val="accent2"/>
                </a:solidFill>
                <a:latin typeface="Lato"/>
                <a:ea typeface="Lato"/>
                <a:cs typeface="Lato"/>
                <a:sym typeface="Lato"/>
              </a:rPr>
              <a:t>ake up less than 1% of callers but constitute approximately ⅓ of call volume (both number of calls and duration of calls)</a:t>
            </a:r>
            <a:endParaRPr sz="1600">
              <a:solidFill>
                <a:schemeClr val="accent2"/>
              </a:solidFill>
              <a:latin typeface="Lato"/>
              <a:ea typeface="Lato"/>
              <a:cs typeface="Lato"/>
              <a:sym typeface="Lato"/>
            </a:endParaRPr>
          </a:p>
          <a:p>
            <a:pPr indent="-330200" lvl="1" marL="9144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Represent 22% of imminent risk calls, showing that they are among the highest risk callers</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The high rate of unanswered calls allows FCS to make a strong case for increased staffing</a:t>
            </a:r>
            <a:endParaRPr sz="1600">
              <a:solidFill>
                <a:schemeClr val="accent2"/>
              </a:solidFill>
              <a:latin typeface="Lato"/>
              <a:ea typeface="Lato"/>
              <a:cs typeface="Lato"/>
              <a:sym typeface="Lato"/>
            </a:endParaRPr>
          </a:p>
          <a:p>
            <a:pPr indent="-330200" lvl="0" marL="457200" rtl="0" algn="l">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FCS can make a strong case (including to Healthcare companies) for increased funding by showing it saves nearly $3.5 million/year in avoided ER visits &amp; inpatient psychiatric stays.</a:t>
            </a:r>
            <a:endParaRPr sz="1600">
              <a:solidFill>
                <a:schemeClr val="accent2"/>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3B92B"/>
        </a:solidFill>
      </p:bgPr>
    </p:bg>
    <p:spTree>
      <p:nvGrpSpPr>
        <p:cNvPr id="534" name="Shape 534"/>
        <p:cNvGrpSpPr/>
        <p:nvPr/>
      </p:nvGrpSpPr>
      <p:grpSpPr>
        <a:xfrm>
          <a:off x="0" y="0"/>
          <a:ext cx="0" cy="0"/>
          <a:chOff x="0" y="0"/>
          <a:chExt cx="0" cy="0"/>
        </a:xfrm>
      </p:grpSpPr>
      <p:sp>
        <p:nvSpPr>
          <p:cNvPr id="535" name="Google Shape;535;p7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Questions?</a:t>
            </a:r>
            <a:endParaRPr b="1">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1072388" y="725126"/>
            <a:ext cx="7078825" cy="3890350"/>
          </a:xfrm>
          <a:prstGeom prst="rect">
            <a:avLst/>
          </a:prstGeom>
          <a:noFill/>
          <a:ln>
            <a:noFill/>
          </a:ln>
        </p:spPr>
      </p:pic>
      <p:sp>
        <p:nvSpPr>
          <p:cNvPr id="96" name="Google Shape;96;p19"/>
          <p:cNvSpPr txBox="1"/>
          <p:nvPr>
            <p:ph type="title"/>
          </p:nvPr>
        </p:nvSpPr>
        <p:spPr>
          <a:xfrm>
            <a:off x="457200" y="457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Before: </a:t>
            </a:r>
            <a:endParaRPr b="1" sz="2620">
              <a:solidFill>
                <a:schemeClr val="accen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457200" y="44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accent2"/>
                </a:solidFill>
                <a:latin typeface="Roboto"/>
                <a:ea typeface="Roboto"/>
                <a:cs typeface="Roboto"/>
                <a:sym typeface="Roboto"/>
              </a:rPr>
              <a:t>After:</a:t>
            </a:r>
            <a:endParaRPr b="1" sz="2620">
              <a:solidFill>
                <a:schemeClr val="accent2"/>
              </a:solidFill>
              <a:latin typeface="Roboto"/>
              <a:ea typeface="Roboto"/>
              <a:cs typeface="Roboto"/>
              <a:sym typeface="Roboto"/>
            </a:endParaRPr>
          </a:p>
        </p:txBody>
      </p:sp>
      <p:pic>
        <p:nvPicPr>
          <p:cNvPr id="102" name="Google Shape;102;p20"/>
          <p:cNvPicPr preferRelativeResize="0"/>
          <p:nvPr/>
        </p:nvPicPr>
        <p:blipFill>
          <a:blip r:embed="rId3">
            <a:alphaModFix/>
          </a:blip>
          <a:stretch>
            <a:fillRect/>
          </a:stretch>
        </p:blipFill>
        <p:spPr>
          <a:xfrm>
            <a:off x="457200" y="907037"/>
            <a:ext cx="8375100" cy="34169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7223"/>
        </a:solidFill>
      </p:bgPr>
    </p:bg>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Analysis</a:t>
            </a:r>
            <a:endParaRPr b="1">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